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0"/>
  </p:notesMasterIdLst>
  <p:sldIdLst>
    <p:sldId id="256" r:id="rId2"/>
    <p:sldId id="257" r:id="rId3"/>
    <p:sldId id="258" r:id="rId4"/>
    <p:sldId id="276" r:id="rId5"/>
    <p:sldId id="259" r:id="rId6"/>
    <p:sldId id="260" r:id="rId7"/>
    <p:sldId id="307" r:id="rId8"/>
    <p:sldId id="308" r:id="rId9"/>
    <p:sldId id="309" r:id="rId10"/>
    <p:sldId id="310" r:id="rId11"/>
    <p:sldId id="311" r:id="rId12"/>
    <p:sldId id="312" r:id="rId13"/>
    <p:sldId id="282" r:id="rId14"/>
    <p:sldId id="286" r:id="rId15"/>
    <p:sldId id="283" r:id="rId16"/>
    <p:sldId id="313" r:id="rId17"/>
    <p:sldId id="287" r:id="rId18"/>
    <p:sldId id="288" r:id="rId19"/>
    <p:sldId id="289" r:id="rId20"/>
    <p:sldId id="314" r:id="rId21"/>
    <p:sldId id="290" r:id="rId22"/>
    <p:sldId id="291" r:id="rId23"/>
    <p:sldId id="292" r:id="rId24"/>
    <p:sldId id="316" r:id="rId25"/>
    <p:sldId id="317" r:id="rId26"/>
    <p:sldId id="318" r:id="rId27"/>
    <p:sldId id="319" r:id="rId28"/>
    <p:sldId id="296"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600"/>
    <a:srgbClr val="66FF33"/>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01" autoAdjust="0"/>
    <p:restoredTop sz="94660"/>
  </p:normalViewPr>
  <p:slideViewPr>
    <p:cSldViewPr>
      <p:cViewPr varScale="1">
        <p:scale>
          <a:sx n="103" d="100"/>
          <a:sy n="103" d="100"/>
        </p:scale>
        <p:origin x="-168"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75CC10-29B2-4102-8A85-34F351CD5218}" type="datetimeFigureOut">
              <a:rPr lang="en-US" smtClean="0"/>
              <a:t>12/23/2017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AE88B7-60FD-4590-ACC7-01E2E8BC84D9}" type="slidenum">
              <a:rPr lang="en-US" smtClean="0"/>
              <a:t>‹#›</a:t>
            </a:fld>
            <a:endParaRPr lang="en-US"/>
          </a:p>
        </p:txBody>
      </p:sp>
    </p:spTree>
    <p:extLst>
      <p:ext uri="{BB962C8B-B14F-4D97-AF65-F5344CB8AC3E}">
        <p14:creationId xmlns:p14="http://schemas.microsoft.com/office/powerpoint/2010/main" val="3817947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a:t>
            </a:fld>
            <a:endParaRPr lang="en-US"/>
          </a:p>
        </p:txBody>
      </p:sp>
    </p:spTree>
    <p:extLst>
      <p:ext uri="{BB962C8B-B14F-4D97-AF65-F5344CB8AC3E}">
        <p14:creationId xmlns:p14="http://schemas.microsoft.com/office/powerpoint/2010/main" val="478377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13</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14</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15</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16</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17</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18</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19</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20</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21</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22</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23</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24</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25</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26</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27</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28</a:t>
            </a:fld>
            <a:endParaRPr lang="en-US"/>
          </a:p>
        </p:txBody>
      </p:sp>
    </p:spTree>
    <p:extLst>
      <p:ext uri="{BB962C8B-B14F-4D97-AF65-F5344CB8AC3E}">
        <p14:creationId xmlns:p14="http://schemas.microsoft.com/office/powerpoint/2010/main" val="406733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FF53C14-5DF9-4959-822C-1ADC31B829AF}" type="datetimeFigureOut">
              <a:rPr lang="en-US" smtClean="0"/>
              <a:t>12/23/2017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FF53C14-5DF9-4959-822C-1ADC31B829AF}" type="datetimeFigureOut">
              <a:rPr lang="en-US" smtClean="0"/>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12/23/2017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FF53C14-5DF9-4959-822C-1ADC31B829AF}" type="datetimeFigureOut">
              <a:rPr lang="en-US" smtClean="0"/>
              <a:t>12/23/2017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FF53C14-5DF9-4959-822C-1ADC31B829AF}" type="datetimeFigureOut">
              <a:rPr lang="en-US" smtClean="0"/>
              <a:t>12/23/2017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53C14-5DF9-4959-822C-1ADC31B829AF}" type="datetimeFigureOut">
              <a:rPr lang="en-US" smtClean="0"/>
              <a:t>12/23/2017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12/23/2017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FF53C14-5DF9-4959-822C-1ADC31B829AF}" type="datetimeFigureOut">
              <a:rPr lang="en-US" smtClean="0"/>
              <a:t>12/23/2017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C2C386C-72B4-4515-8283-8639C88B2741}"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FF53C14-5DF9-4959-822C-1ADC31B829AF}" type="datetimeFigureOut">
              <a:rPr lang="en-US" smtClean="0"/>
              <a:t>12/23/2017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C2C386C-72B4-4515-8283-8639C88B2741}"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0"/>
            <a:ext cx="8686800" cy="5029200"/>
          </a:xfrm>
        </p:spPr>
        <p:txBody>
          <a:bodyPr>
            <a:noAutofit/>
          </a:bodyPr>
          <a:lstStyle/>
          <a:p>
            <a:pPr algn="ctr">
              <a:spcBef>
                <a:spcPts val="600"/>
              </a:spcBef>
              <a:spcAft>
                <a:spcPts val="600"/>
              </a:spcAft>
            </a:pPr>
            <a:r>
              <a:rPr lang="en-US" sz="4400" smtClean="0">
                <a:solidFill>
                  <a:srgbClr val="FFFF00"/>
                </a:solidFill>
                <a:effectLst/>
                <a:latin typeface="+mn-lt"/>
                <a:cs typeface="Arial" pitchFamily="34" charset="0"/>
              </a:rPr>
              <a:t>CHƯƠNG TRÌNH HỌP TOÀN </a:t>
            </a:r>
            <a:br>
              <a:rPr lang="en-US" sz="4400" smtClean="0">
                <a:solidFill>
                  <a:srgbClr val="FFFF00"/>
                </a:solidFill>
                <a:effectLst/>
                <a:latin typeface="+mn-lt"/>
                <a:cs typeface="Arial" pitchFamily="34" charset="0"/>
              </a:rPr>
            </a:br>
            <a:r>
              <a:rPr lang="en-US" sz="4400" smtClean="0">
                <a:solidFill>
                  <a:srgbClr val="FFFF00"/>
                </a:solidFill>
                <a:effectLst/>
                <a:latin typeface="+mn-lt"/>
                <a:cs typeface="Arial" pitchFamily="34" charset="0"/>
              </a:rPr>
              <a:t>THỂ HSSV LƯU TRÚ TẠI KTX</a:t>
            </a:r>
            <a:br>
              <a:rPr lang="en-US" sz="4400" smtClean="0">
                <a:solidFill>
                  <a:srgbClr val="FFFF00"/>
                </a:solidFill>
                <a:effectLst/>
                <a:latin typeface="+mn-lt"/>
                <a:cs typeface="Arial" pitchFamily="34" charset="0"/>
              </a:rPr>
            </a:br>
            <a:r>
              <a:rPr lang="en-US" sz="4400" smtClean="0">
                <a:solidFill>
                  <a:srgbClr val="FFFF00"/>
                </a:solidFill>
                <a:effectLst/>
                <a:latin typeface="+mn-lt"/>
                <a:cs typeface="Arial" pitchFamily="34" charset="0"/>
              </a:rPr>
              <a:t>VỚI </a:t>
            </a:r>
            <a:r>
              <a:rPr lang="en-US" sz="4400" smtClean="0">
                <a:solidFill>
                  <a:srgbClr val="FF0000"/>
                </a:solidFill>
                <a:effectLst/>
                <a:latin typeface="+mn-lt"/>
                <a:cs typeface="Arial" pitchFamily="34" charset="0"/>
              </a:rPr>
              <a:t>LÃNG</a:t>
            </a:r>
            <a:r>
              <a:rPr lang="en-US" sz="4400" smtClean="0">
                <a:solidFill>
                  <a:srgbClr val="FFFF00"/>
                </a:solidFill>
                <a:effectLst/>
                <a:latin typeface="+mn-lt"/>
                <a:cs typeface="Arial" pitchFamily="34" charset="0"/>
              </a:rPr>
              <a:t> ĐẠO NHÀ TRƯỜNG</a:t>
            </a:r>
            <a:br>
              <a:rPr lang="en-US" sz="4400" smtClean="0">
                <a:solidFill>
                  <a:srgbClr val="FFFF00"/>
                </a:solidFill>
                <a:effectLst/>
                <a:latin typeface="+mn-lt"/>
                <a:cs typeface="Arial" pitchFamily="34" charset="0"/>
              </a:rPr>
            </a:br>
            <a:r>
              <a:rPr lang="en-US" sz="1200" smtClean="0">
                <a:solidFill>
                  <a:srgbClr val="FFFF00"/>
                </a:solidFill>
                <a:effectLst/>
                <a:latin typeface="+mn-lt"/>
                <a:cs typeface="Arial" pitchFamily="34" charset="0"/>
              </a:rPr>
              <a:t/>
            </a:r>
            <a:br>
              <a:rPr lang="en-US" sz="1200" smtClean="0">
                <a:solidFill>
                  <a:srgbClr val="FFFF00"/>
                </a:solidFill>
                <a:effectLst/>
                <a:latin typeface="+mn-lt"/>
                <a:cs typeface="Arial" pitchFamily="34" charset="0"/>
              </a:rPr>
            </a:br>
            <a:endParaRPr lang="en-US" sz="6000">
              <a:solidFill>
                <a:srgbClr val="FFFF00"/>
              </a:solidFill>
              <a:effectLst/>
              <a:latin typeface="+mn-lt"/>
            </a:endParaRPr>
          </a:p>
        </p:txBody>
      </p:sp>
    </p:spTree>
    <p:extLst>
      <p:ext uri="{BB962C8B-B14F-4D97-AF65-F5344CB8AC3E}">
        <p14:creationId xmlns:p14="http://schemas.microsoft.com/office/powerpoint/2010/main" val="2886565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066800"/>
            <a:ext cx="8534400" cy="5734903"/>
          </a:xfrm>
          <a:prstGeom prst="rect">
            <a:avLst/>
          </a:prstGeom>
        </p:spPr>
        <p:txBody>
          <a:bodyPr wrap="square">
            <a:spAutoFit/>
          </a:bodyPr>
          <a:lstStyle/>
          <a:p>
            <a:pPr algn="just">
              <a:spcBef>
                <a:spcPts val="400"/>
              </a:spcBef>
              <a:spcAft>
                <a:spcPts val="400"/>
              </a:spcAft>
            </a:pPr>
            <a:r>
              <a:rPr lang="en-US" sz="3200" b="1" smtClean="0">
                <a:solidFill>
                  <a:srgbClr val="FFFF00"/>
                </a:solidFill>
                <a:latin typeface="Arial" pitchFamily="34" charset="0"/>
                <a:cs typeface="Arial" pitchFamily="34" charset="0"/>
              </a:rPr>
              <a:t>1. </a:t>
            </a:r>
            <a:r>
              <a:rPr lang="en-US" sz="3200" b="1">
                <a:solidFill>
                  <a:srgbClr val="FFFF00"/>
                </a:solidFill>
                <a:latin typeface="Arial" pitchFamily="34" charset="0"/>
                <a:cs typeface="Arial" pitchFamily="34" charset="0"/>
              </a:rPr>
              <a:t>Tuyên bố lý do</a:t>
            </a:r>
          </a:p>
          <a:p>
            <a:pPr algn="just">
              <a:spcBef>
                <a:spcPts val="400"/>
              </a:spcBef>
              <a:spcAft>
                <a:spcPts val="400"/>
              </a:spcAft>
            </a:pPr>
            <a:r>
              <a:rPr lang="en-US" sz="3200" b="1" smtClean="0">
                <a:solidFill>
                  <a:srgbClr val="FFFF00"/>
                </a:solidFill>
                <a:latin typeface="Arial" pitchFamily="34" charset="0"/>
                <a:cs typeface="Arial" pitchFamily="34" charset="0"/>
              </a:rPr>
              <a:t>2. </a:t>
            </a:r>
            <a:r>
              <a:rPr lang="en-US" sz="3200" b="1">
                <a:solidFill>
                  <a:srgbClr val="FFFF00"/>
                </a:solidFill>
                <a:latin typeface="Arial" pitchFamily="34" charset="0"/>
                <a:cs typeface="Arial" pitchFamily="34" charset="0"/>
              </a:rPr>
              <a:t>Giới thiệu đại biểu</a:t>
            </a:r>
          </a:p>
          <a:p>
            <a:pPr marL="396875" indent="-396875" algn="just">
              <a:spcBef>
                <a:spcPts val="400"/>
              </a:spcBef>
              <a:spcAft>
                <a:spcPts val="400"/>
              </a:spcAft>
            </a:pPr>
            <a:r>
              <a:rPr lang="en-US" sz="3200" b="1" smtClean="0">
                <a:solidFill>
                  <a:srgbClr val="FFFF00"/>
                </a:solidFill>
                <a:latin typeface="Arial" pitchFamily="34" charset="0"/>
                <a:cs typeface="Arial" pitchFamily="34" charset="0"/>
              </a:rPr>
              <a:t>3. Tổng hợp tình </a:t>
            </a:r>
            <a:r>
              <a:rPr lang="en-US" sz="3200" b="1">
                <a:solidFill>
                  <a:srgbClr val="FFFF00"/>
                </a:solidFill>
                <a:latin typeface="Arial" pitchFamily="34" charset="0"/>
                <a:cs typeface="Arial" pitchFamily="34" charset="0"/>
              </a:rPr>
              <a:t>hình KTX trong thời gian vừa qua</a:t>
            </a:r>
          </a:p>
          <a:p>
            <a:pPr algn="just">
              <a:spcBef>
                <a:spcPts val="400"/>
              </a:spcBef>
              <a:spcAft>
                <a:spcPts val="400"/>
              </a:spcAft>
            </a:pPr>
            <a:r>
              <a:rPr lang="en-US" sz="3200" b="1" smtClean="0">
                <a:solidFill>
                  <a:srgbClr val="FFFF00"/>
                </a:solidFill>
                <a:latin typeface="Arial" pitchFamily="34" charset="0"/>
                <a:cs typeface="Arial" pitchFamily="34" charset="0"/>
              </a:rPr>
              <a:t>4. </a:t>
            </a:r>
            <a:r>
              <a:rPr lang="en-US" sz="3200" b="1">
                <a:solidFill>
                  <a:srgbClr val="FFFF00"/>
                </a:solidFill>
                <a:latin typeface="Arial" pitchFamily="34" charset="0"/>
                <a:cs typeface="Arial" pitchFamily="34" charset="0"/>
              </a:rPr>
              <a:t>Ý kiến, tâm tư nguyện vọng của </a:t>
            </a:r>
            <a:r>
              <a:rPr lang="en-US" sz="3200" b="1" smtClean="0">
                <a:solidFill>
                  <a:srgbClr val="FFFF00"/>
                </a:solidFill>
                <a:latin typeface="Arial" pitchFamily="34" charset="0"/>
                <a:cs typeface="Arial" pitchFamily="34" charset="0"/>
              </a:rPr>
              <a:t>HSSV</a:t>
            </a:r>
          </a:p>
          <a:p>
            <a:pPr algn="just">
              <a:spcBef>
                <a:spcPts val="400"/>
              </a:spcBef>
              <a:spcAft>
                <a:spcPts val="400"/>
              </a:spcAft>
            </a:pPr>
            <a:r>
              <a:rPr lang="en-US" sz="3200" b="1" smtClean="0">
                <a:solidFill>
                  <a:srgbClr val="FFFF00"/>
                </a:solidFill>
                <a:latin typeface="Arial" pitchFamily="34" charset="0"/>
                <a:cs typeface="Arial" pitchFamily="34" charset="0"/>
              </a:rPr>
              <a:t>5. </a:t>
            </a:r>
            <a:r>
              <a:rPr lang="en-US" sz="3200" b="1">
                <a:solidFill>
                  <a:srgbClr val="FFFF00"/>
                </a:solidFill>
                <a:latin typeface="Arial" pitchFamily="34" charset="0"/>
                <a:cs typeface="Arial" pitchFamily="34" charset="0"/>
              </a:rPr>
              <a:t>Phát biểu của lãnh đạo nhà trường</a:t>
            </a:r>
          </a:p>
          <a:p>
            <a:pPr algn="just">
              <a:spcBef>
                <a:spcPts val="400"/>
              </a:spcBef>
              <a:spcAft>
                <a:spcPts val="400"/>
              </a:spcAft>
            </a:pPr>
            <a:r>
              <a:rPr lang="en-US" sz="3200" b="1" smtClean="0">
                <a:solidFill>
                  <a:srgbClr val="FFFF00"/>
                </a:solidFill>
                <a:latin typeface="Arial" pitchFamily="34" charset="0"/>
                <a:cs typeface="Arial" pitchFamily="34" charset="0"/>
              </a:rPr>
              <a:t>6. </a:t>
            </a:r>
            <a:r>
              <a:rPr lang="en-US" sz="3200" b="1">
                <a:solidFill>
                  <a:srgbClr val="FFFF00"/>
                </a:solidFill>
                <a:latin typeface="Arial" pitchFamily="34" charset="0"/>
                <a:cs typeface="Arial" pitchFamily="34" charset="0"/>
              </a:rPr>
              <a:t>Giải đáp </a:t>
            </a:r>
            <a:r>
              <a:rPr lang="en-US" sz="3200" b="1" smtClean="0">
                <a:solidFill>
                  <a:srgbClr val="FFFF00"/>
                </a:solidFill>
                <a:latin typeface="Arial" pitchFamily="34" charset="0"/>
                <a:cs typeface="Arial" pitchFamily="34" charset="0"/>
              </a:rPr>
              <a:t>ý kiến và </a:t>
            </a:r>
            <a:r>
              <a:rPr lang="en-US" sz="3200" b="1">
                <a:solidFill>
                  <a:srgbClr val="FFFF00"/>
                </a:solidFill>
                <a:latin typeface="Arial" pitchFamily="34" charset="0"/>
                <a:cs typeface="Arial" pitchFamily="34" charset="0"/>
              </a:rPr>
              <a:t>thắc mắc cho </a:t>
            </a:r>
            <a:r>
              <a:rPr lang="en-US" sz="3200" b="1" smtClean="0">
                <a:solidFill>
                  <a:srgbClr val="FFFF00"/>
                </a:solidFill>
                <a:latin typeface="Arial" pitchFamily="34" charset="0"/>
                <a:cs typeface="Arial" pitchFamily="34" charset="0"/>
              </a:rPr>
              <a:t>HSSV</a:t>
            </a:r>
          </a:p>
          <a:p>
            <a:pPr marL="403225" indent="-403225" algn="just">
              <a:spcBef>
                <a:spcPts val="400"/>
              </a:spcBef>
              <a:spcAft>
                <a:spcPts val="400"/>
              </a:spcAft>
            </a:pPr>
            <a:r>
              <a:rPr lang="en-US" sz="3200" b="1" smtClean="0">
                <a:solidFill>
                  <a:srgbClr val="FFFF00"/>
                </a:solidFill>
                <a:latin typeface="Arial" pitchFamily="34" charset="0"/>
                <a:cs typeface="Arial" pitchFamily="34" charset="0"/>
              </a:rPr>
              <a:t>7. Tổng kết trao giải Hội thi KTX “Sạch đẹp – An toàn – Văn minh”</a:t>
            </a:r>
            <a:endParaRPr lang="en-US" sz="3200" b="1">
              <a:solidFill>
                <a:srgbClr val="FFFF00"/>
              </a:solidFill>
              <a:latin typeface="Arial" pitchFamily="34" charset="0"/>
              <a:cs typeface="Arial" pitchFamily="34" charset="0"/>
            </a:endParaRPr>
          </a:p>
          <a:p>
            <a:pPr algn="just">
              <a:spcBef>
                <a:spcPts val="400"/>
              </a:spcBef>
              <a:spcAft>
                <a:spcPts val="400"/>
              </a:spcAft>
            </a:pPr>
            <a:r>
              <a:rPr lang="en-US" sz="3200" b="1" smtClean="0">
                <a:solidFill>
                  <a:srgbClr val="FFFF00"/>
                </a:solidFill>
                <a:latin typeface="Arial" pitchFamily="34" charset="0"/>
                <a:cs typeface="Arial" pitchFamily="34" charset="0"/>
              </a:rPr>
              <a:t>8. </a:t>
            </a:r>
            <a:r>
              <a:rPr lang="en-US" sz="3200" b="1">
                <a:solidFill>
                  <a:srgbClr val="FFFF00"/>
                </a:solidFill>
                <a:latin typeface="Arial" pitchFamily="34" charset="0"/>
                <a:cs typeface="Arial" pitchFamily="34" charset="0"/>
              </a:rPr>
              <a:t>Kết thúc buổi họp</a:t>
            </a:r>
          </a:p>
        </p:txBody>
      </p:sp>
      <p:sp>
        <p:nvSpPr>
          <p:cNvPr id="9" name="Title 3"/>
          <p:cNvSpPr>
            <a:spLocks noGrp="1"/>
          </p:cNvSpPr>
          <p:nvPr>
            <p:ph type="ctrTitle"/>
          </p:nvPr>
        </p:nvSpPr>
        <p:spPr>
          <a:xfrm>
            <a:off x="0" y="0"/>
            <a:ext cx="9144000" cy="685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3300"/>
                </a:solidFill>
                <a:effectLst/>
                <a:latin typeface="Arial" pitchFamily="34" charset="0"/>
                <a:cs typeface="Arial" pitchFamily="34" charset="0"/>
              </a:rPr>
              <a:t>NỘI DUNG</a:t>
            </a:r>
            <a:endParaRPr lang="en-US" sz="4000">
              <a:solidFill>
                <a:srgbClr val="FF3300"/>
              </a:solidFill>
              <a:effectLst/>
              <a:latin typeface="Arial" pitchFamily="34" charset="0"/>
              <a:cs typeface="Arial" pitchFamily="34" charset="0"/>
            </a:endParaRPr>
          </a:p>
        </p:txBody>
      </p:sp>
    </p:spTree>
    <p:extLst>
      <p:ext uri="{BB962C8B-B14F-4D97-AF65-F5344CB8AC3E}">
        <p14:creationId xmlns:p14="http://schemas.microsoft.com/office/powerpoint/2010/main" val="22389876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7200" y="1859340"/>
            <a:ext cx="8229600" cy="1077218"/>
          </a:xfrm>
          <a:prstGeom prst="rect">
            <a:avLst/>
          </a:prstGeom>
        </p:spPr>
        <p:txBody>
          <a:bodyPr wrap="square">
            <a:spAutoFit/>
          </a:bodyPr>
          <a:lstStyle/>
          <a:p>
            <a:pPr algn="just"/>
            <a:r>
              <a:rPr lang="en-US" sz="3200" b="1" smtClean="0">
                <a:latin typeface="Arial" pitchFamily="34" charset="0"/>
                <a:cs typeface="Arial" pitchFamily="34" charset="0"/>
              </a:rPr>
              <a:t>- Thực hiện công </a:t>
            </a:r>
            <a:r>
              <a:rPr lang="en-US" sz="3200" b="1">
                <a:latin typeface="Arial" pitchFamily="34" charset="0"/>
                <a:cs typeface="Arial" pitchFamily="34" charset="0"/>
              </a:rPr>
              <a:t>tác HSSV nói chung và công tác quản lý HSSV nội trú nói riêng</a:t>
            </a:r>
          </a:p>
        </p:txBody>
      </p:sp>
      <p:sp>
        <p:nvSpPr>
          <p:cNvPr id="7" name="Rectangle 6"/>
          <p:cNvSpPr/>
          <p:nvPr/>
        </p:nvSpPr>
        <p:spPr>
          <a:xfrm>
            <a:off x="457200" y="3048000"/>
            <a:ext cx="8229600" cy="1569660"/>
          </a:xfrm>
          <a:prstGeom prst="rect">
            <a:avLst/>
          </a:prstGeom>
        </p:spPr>
        <p:txBody>
          <a:bodyPr wrap="square">
            <a:spAutoFit/>
          </a:bodyPr>
          <a:lstStyle/>
          <a:p>
            <a:pPr algn="just"/>
            <a:r>
              <a:rPr lang="en-US" sz="3200" b="1" smtClean="0">
                <a:latin typeface="Arial" pitchFamily="34" charset="0"/>
                <a:cs typeface="Arial" pitchFamily="34" charset="0"/>
              </a:rPr>
              <a:t>- Thực </a:t>
            </a:r>
            <a:r>
              <a:rPr lang="en-US" sz="3200" b="1">
                <a:latin typeface="Arial" pitchFamily="34" charset="0"/>
                <a:cs typeface="Arial" pitchFamily="34" charset="0"/>
              </a:rPr>
              <a:t>hiện chỉ đạo của Hiệu trưởng nhà trường trong việc xây dựng </a:t>
            </a:r>
            <a:r>
              <a:rPr lang="en-US" sz="3200" b="1">
                <a:solidFill>
                  <a:srgbClr val="FF0000"/>
                </a:solidFill>
                <a:latin typeface="Arial" pitchFamily="34" charset="0"/>
                <a:cs typeface="Arial" pitchFamily="34" charset="0"/>
              </a:rPr>
              <a:t>01 </a:t>
            </a:r>
            <a:r>
              <a:rPr lang="en-US" sz="3200" b="1">
                <a:latin typeface="Arial" pitchFamily="34" charset="0"/>
                <a:cs typeface="Arial" pitchFamily="34" charset="0"/>
              </a:rPr>
              <a:t>khu KTX </a:t>
            </a:r>
            <a:r>
              <a:rPr lang="en-US" sz="3200" b="1" smtClean="0">
                <a:latin typeface="Arial" pitchFamily="34" charset="0"/>
                <a:cs typeface="Arial" pitchFamily="34" charset="0"/>
              </a:rPr>
              <a:t> “Văn </a:t>
            </a:r>
            <a:r>
              <a:rPr lang="en-US" sz="3200" b="1">
                <a:latin typeface="Arial" pitchFamily="34" charset="0"/>
                <a:cs typeface="Arial" pitchFamily="34" charset="0"/>
              </a:rPr>
              <a:t>minh, an toàn, sạch đẹp”</a:t>
            </a:r>
          </a:p>
        </p:txBody>
      </p:sp>
      <p:sp>
        <p:nvSpPr>
          <p:cNvPr id="8" name="Rectangle 7"/>
          <p:cNvSpPr/>
          <p:nvPr/>
        </p:nvSpPr>
        <p:spPr>
          <a:xfrm>
            <a:off x="457200" y="1143000"/>
            <a:ext cx="8229600" cy="584775"/>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Mục tiêu:</a:t>
            </a:r>
            <a:endParaRPr lang="en-US" sz="3200" b="1" u="sng">
              <a:solidFill>
                <a:srgbClr val="FFFF00"/>
              </a:solidFill>
              <a:latin typeface="Arial" pitchFamily="34" charset="0"/>
              <a:cs typeface="Arial" pitchFamily="34" charset="0"/>
            </a:endParaRPr>
          </a:p>
        </p:txBody>
      </p:sp>
      <p:sp>
        <p:nvSpPr>
          <p:cNvPr id="9" name="Title 3"/>
          <p:cNvSpPr>
            <a:spLocks noGrp="1"/>
          </p:cNvSpPr>
          <p:nvPr>
            <p:ph type="ctrTitle"/>
          </p:nvPr>
        </p:nvSpPr>
        <p:spPr>
          <a:xfrm>
            <a:off x="0" y="0"/>
            <a:ext cx="9144000" cy="685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3300"/>
                </a:solidFill>
                <a:effectLst/>
                <a:latin typeface="Arial" pitchFamily="34" charset="0"/>
                <a:cs typeface="Arial" pitchFamily="34" charset="0"/>
              </a:rPr>
              <a:t>I. TUYÊN BỐ LÝ DO</a:t>
            </a:r>
            <a:endParaRPr lang="en-US" sz="4000">
              <a:solidFill>
                <a:srgbClr val="FF3300"/>
              </a:solidFill>
              <a:effectLst/>
              <a:latin typeface="Arial" pitchFamily="34" charset="0"/>
              <a:cs typeface="Arial" pitchFamily="34" charset="0"/>
            </a:endParaRPr>
          </a:p>
        </p:txBody>
      </p:sp>
    </p:spTree>
    <p:extLst>
      <p:ext uri="{BB962C8B-B14F-4D97-AF65-F5344CB8AC3E}">
        <p14:creationId xmlns:p14="http://schemas.microsoft.com/office/powerpoint/2010/main" val="28728317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7200" y="1143000"/>
            <a:ext cx="8229600" cy="584775"/>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Mục đích:</a:t>
            </a:r>
            <a:endParaRPr lang="en-US" sz="3200" b="1" u="sng">
              <a:solidFill>
                <a:srgbClr val="FFFF00"/>
              </a:solidFill>
              <a:latin typeface="Arial" pitchFamily="34" charset="0"/>
              <a:cs typeface="Arial" pitchFamily="34" charset="0"/>
            </a:endParaRPr>
          </a:p>
        </p:txBody>
      </p:sp>
      <p:sp>
        <p:nvSpPr>
          <p:cNvPr id="2" name="Rectangle 1"/>
          <p:cNvSpPr/>
          <p:nvPr/>
        </p:nvSpPr>
        <p:spPr>
          <a:xfrm>
            <a:off x="457200" y="1970782"/>
            <a:ext cx="8382000" cy="1077218"/>
          </a:xfrm>
          <a:prstGeom prst="rect">
            <a:avLst/>
          </a:prstGeom>
        </p:spPr>
        <p:txBody>
          <a:bodyPr wrap="square">
            <a:spAutoFit/>
          </a:bodyPr>
          <a:lstStyle/>
          <a:p>
            <a:pPr algn="just"/>
            <a:r>
              <a:rPr lang="en-US" sz="3200" b="1" smtClean="0">
                <a:latin typeface="Arial" pitchFamily="34" charset="0"/>
                <a:cs typeface="Arial" pitchFamily="34" charset="0"/>
              </a:rPr>
              <a:t>- Chấn </a:t>
            </a:r>
            <a:r>
              <a:rPr lang="en-US" sz="3200" b="1">
                <a:latin typeface="Arial" pitchFamily="34" charset="0"/>
                <a:cs typeface="Arial" pitchFamily="34" charset="0"/>
              </a:rPr>
              <a:t>chỉnh tác phong, nề nếp trong sinh hoạt của HSSV đang lưu trú tại </a:t>
            </a:r>
            <a:r>
              <a:rPr lang="en-US" sz="3200" b="1" smtClean="0">
                <a:latin typeface="Arial" pitchFamily="34" charset="0"/>
                <a:cs typeface="Arial" pitchFamily="34" charset="0"/>
              </a:rPr>
              <a:t>KTX;</a:t>
            </a:r>
            <a:endParaRPr lang="en-US" sz="3200" b="1">
              <a:latin typeface="Arial" pitchFamily="34" charset="0"/>
              <a:cs typeface="Arial" pitchFamily="34" charset="0"/>
            </a:endParaRPr>
          </a:p>
        </p:txBody>
      </p:sp>
      <p:sp>
        <p:nvSpPr>
          <p:cNvPr id="3" name="Rectangle 2"/>
          <p:cNvSpPr/>
          <p:nvPr/>
        </p:nvSpPr>
        <p:spPr>
          <a:xfrm>
            <a:off x="457200" y="3276600"/>
            <a:ext cx="8382000" cy="1569660"/>
          </a:xfrm>
          <a:prstGeom prst="rect">
            <a:avLst/>
          </a:prstGeom>
        </p:spPr>
        <p:txBody>
          <a:bodyPr wrap="square">
            <a:spAutoFit/>
          </a:bodyPr>
          <a:lstStyle/>
          <a:p>
            <a:pPr algn="just"/>
            <a:r>
              <a:rPr lang="en-US" sz="3200" b="1" smtClean="0">
                <a:latin typeface="Arial" pitchFamily="34" charset="0"/>
                <a:cs typeface="Arial" pitchFamily="34" charset="0"/>
              </a:rPr>
              <a:t>- Lắng </a:t>
            </a:r>
            <a:r>
              <a:rPr lang="en-US" sz="3200" b="1">
                <a:latin typeface="Arial" pitchFamily="34" charset="0"/>
                <a:cs typeface="Arial" pitchFamily="34" charset="0"/>
              </a:rPr>
              <a:t>nghe những ý kiến đóng góp và tâm tư nguyện vọng của HSSV qua thời gian lưu trú tại </a:t>
            </a:r>
            <a:r>
              <a:rPr lang="en-US" sz="3200" b="1" smtClean="0">
                <a:latin typeface="Arial" pitchFamily="34" charset="0"/>
                <a:cs typeface="Arial" pitchFamily="34" charset="0"/>
              </a:rPr>
              <a:t>KTX.</a:t>
            </a:r>
            <a:endParaRPr lang="en-US" sz="3200" b="1">
              <a:latin typeface="Arial" pitchFamily="34" charset="0"/>
              <a:cs typeface="Arial" pitchFamily="34" charset="0"/>
            </a:endParaRPr>
          </a:p>
        </p:txBody>
      </p:sp>
      <p:sp>
        <p:nvSpPr>
          <p:cNvPr id="7" name="Title 3"/>
          <p:cNvSpPr>
            <a:spLocks noGrp="1"/>
          </p:cNvSpPr>
          <p:nvPr>
            <p:ph type="ctrTitle"/>
          </p:nvPr>
        </p:nvSpPr>
        <p:spPr>
          <a:xfrm>
            <a:off x="0" y="0"/>
            <a:ext cx="9144000" cy="685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3300"/>
                </a:solidFill>
                <a:effectLst/>
                <a:latin typeface="Arial" pitchFamily="34" charset="0"/>
                <a:cs typeface="Arial" pitchFamily="34" charset="0"/>
              </a:rPr>
              <a:t>I. TUYÊN BỐ LÝ DO</a:t>
            </a:r>
            <a:endParaRPr lang="en-US" sz="4000">
              <a:solidFill>
                <a:srgbClr val="FF3300"/>
              </a:solidFill>
              <a:effectLst/>
              <a:latin typeface="Arial" pitchFamily="34" charset="0"/>
              <a:cs typeface="Arial" pitchFamily="34" charset="0"/>
            </a:endParaRPr>
          </a:p>
        </p:txBody>
      </p:sp>
    </p:spTree>
    <p:extLst>
      <p:ext uri="{BB962C8B-B14F-4D97-AF65-F5344CB8AC3E}">
        <p14:creationId xmlns:p14="http://schemas.microsoft.com/office/powerpoint/2010/main" val="32258120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 GIỚI THIỆU ĐẠI BIỂU</a:t>
            </a:r>
            <a:endParaRPr lang="en-US" sz="4000">
              <a:solidFill>
                <a:srgbClr val="FF0000"/>
              </a:solidFill>
              <a:effectLst/>
              <a:latin typeface="Arial" pitchFamily="34" charset="0"/>
              <a:cs typeface="Arial" pitchFamily="34" charset="0"/>
            </a:endParaRPr>
          </a:p>
        </p:txBody>
      </p:sp>
      <p:sp>
        <p:nvSpPr>
          <p:cNvPr id="2" name="Rectangle 1"/>
          <p:cNvSpPr/>
          <p:nvPr/>
        </p:nvSpPr>
        <p:spPr>
          <a:xfrm>
            <a:off x="457200" y="8382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1. Cô Đinh Hồng Minh, Phó bí thư Đảng bộ, Phó Hiệu trưởng;</a:t>
            </a:r>
          </a:p>
        </p:txBody>
      </p:sp>
      <p:sp>
        <p:nvSpPr>
          <p:cNvPr id="6" name="Rectangle 5"/>
          <p:cNvSpPr/>
          <p:nvPr/>
        </p:nvSpPr>
        <p:spPr>
          <a:xfrm>
            <a:off x="457200" y="2667000"/>
            <a:ext cx="8458200" cy="954107"/>
          </a:xfrm>
          <a:prstGeom prst="rect">
            <a:avLst/>
          </a:prstGeom>
        </p:spPr>
        <p:txBody>
          <a:bodyPr wrap="square">
            <a:spAutoFit/>
          </a:bodyPr>
          <a:lstStyle/>
          <a:p>
            <a:pPr marL="403225" indent="-403225" algn="just"/>
            <a:r>
              <a:rPr lang="en-US" sz="2800" b="1">
                <a:solidFill>
                  <a:srgbClr val="FFFF00"/>
                </a:solidFill>
                <a:latin typeface="Arial" pitchFamily="34" charset="0"/>
                <a:cs typeface="Arial" pitchFamily="34" charset="0"/>
              </a:rPr>
              <a:t>3</a:t>
            </a:r>
            <a:r>
              <a:rPr lang="en-US" sz="2800" b="1" smtClean="0">
                <a:solidFill>
                  <a:srgbClr val="FFFF00"/>
                </a:solidFill>
                <a:latin typeface="Arial" pitchFamily="34" charset="0"/>
                <a:cs typeface="Arial" pitchFamily="34" charset="0"/>
              </a:rPr>
              <a:t>. Thầy Hồ Minh Lợi, Đảng ủy viên, Phó phòng CTCT - HSSV</a:t>
            </a:r>
            <a:endParaRPr lang="en-US" sz="2800" b="1">
              <a:solidFill>
                <a:srgbClr val="FFFF00"/>
              </a:solidFill>
              <a:latin typeface="Arial" pitchFamily="34" charset="0"/>
              <a:cs typeface="Arial" pitchFamily="34" charset="0"/>
            </a:endParaRPr>
          </a:p>
        </p:txBody>
      </p:sp>
      <p:sp>
        <p:nvSpPr>
          <p:cNvPr id="7" name="Rectangle 6"/>
          <p:cNvSpPr/>
          <p:nvPr/>
        </p:nvSpPr>
        <p:spPr>
          <a:xfrm>
            <a:off x="472440" y="5496580"/>
            <a:ext cx="8022116" cy="523220"/>
          </a:xfrm>
          <a:prstGeom prst="rect">
            <a:avLst/>
          </a:prstGeom>
        </p:spPr>
        <p:txBody>
          <a:bodyPr wrap="square">
            <a:spAutoFit/>
          </a:bodyPr>
          <a:lstStyle/>
          <a:p>
            <a:pPr algn="just"/>
            <a:r>
              <a:rPr lang="en-US" sz="2800" b="1" smtClean="0">
                <a:solidFill>
                  <a:srgbClr val="FFFF00"/>
                </a:solidFill>
                <a:latin typeface="Arial" pitchFamily="34" charset="0"/>
                <a:cs typeface="Arial" pitchFamily="34" charset="0"/>
              </a:rPr>
              <a:t>6. Quý Thầy trong tổ quản lý Ký túc xá;</a:t>
            </a:r>
            <a:endParaRPr lang="en-US" sz="2800" b="1">
              <a:solidFill>
                <a:srgbClr val="FFFF00"/>
              </a:solidFill>
              <a:latin typeface="Arial" pitchFamily="34" charset="0"/>
              <a:cs typeface="Arial" pitchFamily="34" charset="0"/>
            </a:endParaRPr>
          </a:p>
        </p:txBody>
      </p:sp>
      <p:sp>
        <p:nvSpPr>
          <p:cNvPr id="8" name="Rectangle 7"/>
          <p:cNvSpPr/>
          <p:nvPr/>
        </p:nvSpPr>
        <p:spPr>
          <a:xfrm>
            <a:off x="457200" y="6019800"/>
            <a:ext cx="8397240" cy="954107"/>
          </a:xfrm>
          <a:prstGeom prst="rect">
            <a:avLst/>
          </a:prstGeom>
        </p:spPr>
        <p:txBody>
          <a:bodyPr wrap="square">
            <a:spAutoFit/>
          </a:bodyPr>
          <a:lstStyle/>
          <a:p>
            <a:pPr algn="just"/>
            <a:r>
              <a:rPr lang="en-US" sz="2800" b="1">
                <a:solidFill>
                  <a:srgbClr val="FFFF00"/>
                </a:solidFill>
                <a:latin typeface="Arial" pitchFamily="34" charset="0"/>
                <a:cs typeface="Arial" pitchFamily="34" charset="0"/>
              </a:rPr>
              <a:t>7</a:t>
            </a:r>
            <a:r>
              <a:rPr lang="en-US" sz="2800" b="1" smtClean="0">
                <a:solidFill>
                  <a:srgbClr val="FFFF00"/>
                </a:solidFill>
                <a:latin typeface="Arial" pitchFamily="34" charset="0"/>
                <a:cs typeface="Arial" pitchFamily="34" charset="0"/>
              </a:rPr>
              <a:t>. Cùng toàn thể các em HSSV đang lưu trú tại KTX của trường.</a:t>
            </a:r>
            <a:endParaRPr lang="en-US" sz="2800" b="1">
              <a:solidFill>
                <a:srgbClr val="FFFF00"/>
              </a:solidFill>
              <a:latin typeface="Arial" pitchFamily="34" charset="0"/>
              <a:cs typeface="Arial" pitchFamily="34" charset="0"/>
            </a:endParaRPr>
          </a:p>
        </p:txBody>
      </p:sp>
      <p:sp>
        <p:nvSpPr>
          <p:cNvPr id="9" name="Rectangle 8"/>
          <p:cNvSpPr/>
          <p:nvPr/>
        </p:nvSpPr>
        <p:spPr>
          <a:xfrm>
            <a:off x="457200" y="17526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2. Thầy Hoàng Ngọc Cảnh, Phụ trách Phòng CTCT - HSSV</a:t>
            </a:r>
            <a:endParaRPr lang="en-US" sz="2800" b="1">
              <a:solidFill>
                <a:srgbClr val="FFFF00"/>
              </a:solidFill>
              <a:latin typeface="Arial" pitchFamily="34" charset="0"/>
              <a:cs typeface="Arial" pitchFamily="34" charset="0"/>
            </a:endParaRPr>
          </a:p>
        </p:txBody>
      </p:sp>
      <p:sp>
        <p:nvSpPr>
          <p:cNvPr id="10" name="Rectangle 9"/>
          <p:cNvSpPr/>
          <p:nvPr/>
        </p:nvSpPr>
        <p:spPr>
          <a:xfrm>
            <a:off x="457200" y="36576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4. Thầy Nguyễn Hữu Thiện, Bí thư Đoàn Thanh niên trường</a:t>
            </a:r>
            <a:endParaRPr lang="en-US" sz="2800" b="1">
              <a:solidFill>
                <a:srgbClr val="FFFF00"/>
              </a:solidFill>
              <a:latin typeface="Arial" pitchFamily="34" charset="0"/>
              <a:cs typeface="Arial" pitchFamily="34" charset="0"/>
            </a:endParaRPr>
          </a:p>
        </p:txBody>
      </p:sp>
      <p:sp>
        <p:nvSpPr>
          <p:cNvPr id="11" name="Rectangle 10"/>
          <p:cNvSpPr/>
          <p:nvPr/>
        </p:nvSpPr>
        <p:spPr>
          <a:xfrm>
            <a:off x="457200" y="45720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5. Thầy Lương Xuân Thịnh, Chủ tịch Hội sinh viên trường</a:t>
            </a:r>
            <a:endParaRPr lang="en-US" sz="2800" b="1">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41145677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5" name="Rectangle 4"/>
          <p:cNvSpPr/>
          <p:nvPr/>
        </p:nvSpPr>
        <p:spPr>
          <a:xfrm>
            <a:off x="0" y="863025"/>
            <a:ext cx="6258445" cy="584775"/>
          </a:xfrm>
          <a:prstGeom prst="rect">
            <a:avLst/>
          </a:prstGeom>
        </p:spPr>
        <p:txBody>
          <a:bodyPr wrap="none">
            <a:spAutoFit/>
          </a:bodyPr>
          <a:lstStyle/>
          <a:p>
            <a:pPr lvl="0"/>
            <a:r>
              <a:rPr lang="en-US" sz="3200" b="1" smtClean="0">
                <a:solidFill>
                  <a:srgbClr val="66FF33"/>
                </a:solidFill>
                <a:latin typeface="Arial" pitchFamily="34" charset="0"/>
                <a:cs typeface="Arial" pitchFamily="34" charset="0"/>
              </a:rPr>
              <a:t>1. Về </a:t>
            </a:r>
            <a:r>
              <a:rPr lang="en-US" sz="3200" b="1">
                <a:solidFill>
                  <a:srgbClr val="66FF33"/>
                </a:solidFill>
                <a:latin typeface="Arial" pitchFamily="34" charset="0"/>
                <a:cs typeface="Arial" pitchFamily="34" charset="0"/>
              </a:rPr>
              <a:t>Số lượng HSSV ở nội trú:</a:t>
            </a:r>
            <a:endParaRPr lang="en-US" sz="3200">
              <a:solidFill>
                <a:srgbClr val="66FF33"/>
              </a:solidFill>
              <a:latin typeface="Arial" pitchFamily="34" charset="0"/>
              <a:cs typeface="Arial" pitchFamily="34" charset="0"/>
            </a:endParaRPr>
          </a:p>
        </p:txBody>
      </p:sp>
      <p:sp>
        <p:nvSpPr>
          <p:cNvPr id="9" name="Rectangle 8"/>
          <p:cNvSpPr/>
          <p:nvPr/>
        </p:nvSpPr>
        <p:spPr>
          <a:xfrm>
            <a:off x="152400" y="1600200"/>
            <a:ext cx="8991600" cy="3354765"/>
          </a:xfrm>
          <a:prstGeom prst="rect">
            <a:avLst/>
          </a:prstGeom>
        </p:spPr>
        <p:txBody>
          <a:bodyPr wrap="square">
            <a:spAutoFit/>
          </a:bodyPr>
          <a:lstStyle/>
          <a:p>
            <a:pPr>
              <a:spcBef>
                <a:spcPts val="600"/>
              </a:spcBef>
              <a:spcAft>
                <a:spcPts val="600"/>
              </a:spcAft>
            </a:pPr>
            <a:r>
              <a:rPr lang="en-US" sz="3200" b="1">
                <a:solidFill>
                  <a:srgbClr val="FCF600"/>
                </a:solidFill>
                <a:latin typeface="Arial" pitchFamily="34" charset="0"/>
                <a:cs typeface="Arial" pitchFamily="34" charset="0"/>
              </a:rPr>
              <a:t>- Tổng số HSSV được tiếp nhận vào ở KTX:				</a:t>
            </a:r>
            <a:r>
              <a:rPr lang="en-US" sz="3200" b="1" smtClean="0">
                <a:solidFill>
                  <a:srgbClr val="FCF600"/>
                </a:solidFill>
                <a:latin typeface="Arial" pitchFamily="34" charset="0"/>
                <a:cs typeface="Arial" pitchFamily="34" charset="0"/>
              </a:rPr>
              <a:t>			515 </a:t>
            </a:r>
            <a:r>
              <a:rPr lang="en-US" sz="3200" b="1">
                <a:solidFill>
                  <a:srgbClr val="FCF600"/>
                </a:solidFill>
                <a:latin typeface="Arial" pitchFamily="34" charset="0"/>
                <a:cs typeface="Arial" pitchFamily="34" charset="0"/>
              </a:rPr>
              <a:t>HSSV;</a:t>
            </a:r>
          </a:p>
          <a:p>
            <a:pPr>
              <a:spcBef>
                <a:spcPts val="600"/>
              </a:spcBef>
              <a:spcAft>
                <a:spcPts val="600"/>
              </a:spcAft>
            </a:pPr>
            <a:r>
              <a:rPr lang="en-US" sz="3200" b="1">
                <a:solidFill>
                  <a:srgbClr val="FCF600"/>
                </a:solidFill>
                <a:latin typeface="Arial" pitchFamily="34" charset="0"/>
                <a:cs typeface="Arial" pitchFamily="34" charset="0"/>
              </a:rPr>
              <a:t>- Số HSSV ra khỏi KTX:						</a:t>
            </a:r>
            <a:r>
              <a:rPr lang="en-US" sz="3200" b="1" smtClean="0">
                <a:solidFill>
                  <a:srgbClr val="FCF600"/>
                </a:solidFill>
                <a:latin typeface="Arial" pitchFamily="34" charset="0"/>
                <a:cs typeface="Arial" pitchFamily="34" charset="0"/>
              </a:rPr>
              <a:t>						42 </a:t>
            </a:r>
            <a:r>
              <a:rPr lang="en-US" sz="3200" b="1">
                <a:solidFill>
                  <a:srgbClr val="FCF600"/>
                </a:solidFill>
                <a:latin typeface="Arial" pitchFamily="34" charset="0"/>
                <a:cs typeface="Arial" pitchFamily="34" charset="0"/>
              </a:rPr>
              <a:t>HSSV;</a:t>
            </a:r>
          </a:p>
          <a:p>
            <a:pPr>
              <a:spcBef>
                <a:spcPts val="600"/>
              </a:spcBef>
              <a:spcAft>
                <a:spcPts val="600"/>
              </a:spcAft>
            </a:pPr>
            <a:r>
              <a:rPr lang="en-US" sz="3200" b="1">
                <a:solidFill>
                  <a:srgbClr val="FCF600"/>
                </a:solidFill>
                <a:latin typeface="Arial" pitchFamily="34" charset="0"/>
                <a:cs typeface="Arial" pitchFamily="34" charset="0"/>
              </a:rPr>
              <a:t>- Tổng số HSSV ở nội trú tại KTX hiện nay				</a:t>
            </a:r>
            <a:r>
              <a:rPr lang="en-US" sz="3200" b="1" smtClean="0">
                <a:solidFill>
                  <a:srgbClr val="FCF600"/>
                </a:solidFill>
                <a:latin typeface="Arial" pitchFamily="34" charset="0"/>
                <a:cs typeface="Arial" pitchFamily="34" charset="0"/>
              </a:rPr>
              <a:t>				473 </a:t>
            </a:r>
            <a:r>
              <a:rPr lang="en-US" sz="3200" b="1">
                <a:solidFill>
                  <a:srgbClr val="FCF600"/>
                </a:solidFill>
                <a:latin typeface="Arial" pitchFamily="34" charset="0"/>
                <a:cs typeface="Arial" pitchFamily="34" charset="0"/>
              </a:rPr>
              <a:t>HSSV;</a:t>
            </a:r>
          </a:p>
        </p:txBody>
      </p:sp>
    </p:spTree>
    <p:extLst>
      <p:ext uri="{BB962C8B-B14F-4D97-AF65-F5344CB8AC3E}">
        <p14:creationId xmlns:p14="http://schemas.microsoft.com/office/powerpoint/2010/main" val="25270848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07855"/>
            <a:ext cx="8991600" cy="2862322"/>
          </a:xfrm>
          <a:prstGeom prst="rect">
            <a:avLst/>
          </a:prstGeom>
        </p:spPr>
        <p:txBody>
          <a:bodyPr wrap="square">
            <a:spAutoFit/>
          </a:bodyPr>
          <a:lstStyle/>
          <a:p>
            <a:pPr>
              <a:spcBef>
                <a:spcPts val="600"/>
              </a:spcBef>
              <a:spcAft>
                <a:spcPts val="600"/>
              </a:spcAft>
            </a:pPr>
            <a:r>
              <a:rPr lang="en-US" sz="3200" b="1">
                <a:solidFill>
                  <a:srgbClr val="FCF600"/>
                </a:solidFill>
                <a:latin typeface="Arial" pitchFamily="34" charset="0"/>
                <a:cs typeface="Arial" pitchFamily="34" charset="0"/>
              </a:rPr>
              <a:t>2.1. Ưu điểm:</a:t>
            </a:r>
          </a:p>
          <a:p>
            <a:pPr>
              <a:spcBef>
                <a:spcPts val="600"/>
              </a:spcBef>
              <a:spcAft>
                <a:spcPts val="600"/>
              </a:spcAft>
            </a:pPr>
            <a:r>
              <a:rPr lang="en-US" sz="3200" b="1">
                <a:solidFill>
                  <a:srgbClr val="FCF600"/>
                </a:solidFill>
                <a:latin typeface="Arial" pitchFamily="34" charset="0"/>
                <a:cs typeface="Arial" pitchFamily="34" charset="0"/>
              </a:rPr>
              <a:t>- Đa phần HSSV chấp hành nghiêm chỉnh Nội quy KTX và các quy định của nhà trường;</a:t>
            </a:r>
          </a:p>
          <a:p>
            <a:pPr algn="just">
              <a:spcBef>
                <a:spcPts val="600"/>
              </a:spcBef>
              <a:spcAft>
                <a:spcPts val="600"/>
              </a:spcAft>
            </a:pPr>
            <a:r>
              <a:rPr lang="en-US" sz="3200" b="1">
                <a:solidFill>
                  <a:srgbClr val="FCF600"/>
                </a:solidFill>
                <a:latin typeface="Arial" pitchFamily="34" charset="0"/>
                <a:cs typeface="Arial" pitchFamily="34" charset="0"/>
              </a:rPr>
              <a:t>- Tích cực tham gia các hoạt động phong trào thi đua tại </a:t>
            </a:r>
            <a:r>
              <a:rPr lang="en-US" sz="3200" b="1" smtClean="0">
                <a:solidFill>
                  <a:srgbClr val="FCF600"/>
                </a:solidFill>
                <a:latin typeface="Arial" pitchFamily="34" charset="0"/>
                <a:cs typeface="Arial" pitchFamily="34" charset="0"/>
              </a:rPr>
              <a:t>KTX; </a:t>
            </a:r>
            <a:endParaRPr lang="en-US" sz="3200" b="1">
              <a:solidFill>
                <a:srgbClr val="FCF600"/>
              </a:solidFill>
              <a:latin typeface="Arial" pitchFamily="34" charset="0"/>
              <a:cs typeface="Arial" pitchFamily="34" charset="0"/>
            </a:endParaRPr>
          </a:p>
        </p:txBody>
      </p:sp>
    </p:spTree>
    <p:extLst>
      <p:ext uri="{BB962C8B-B14F-4D97-AF65-F5344CB8AC3E}">
        <p14:creationId xmlns:p14="http://schemas.microsoft.com/office/powerpoint/2010/main" val="204617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07855"/>
            <a:ext cx="8991600" cy="4493538"/>
          </a:xfrm>
          <a:prstGeom prst="rect">
            <a:avLst/>
          </a:prstGeom>
        </p:spPr>
        <p:txBody>
          <a:bodyPr wrap="square">
            <a:spAutoFit/>
          </a:bodyPr>
          <a:lstStyle/>
          <a:p>
            <a:pPr algn="just">
              <a:spcBef>
                <a:spcPts val="600"/>
              </a:spcBef>
              <a:spcAft>
                <a:spcPts val="600"/>
              </a:spcAft>
            </a:pPr>
            <a:r>
              <a:rPr lang="en-US" sz="3200" b="1">
                <a:solidFill>
                  <a:srgbClr val="FCF600"/>
                </a:solidFill>
                <a:latin typeface="Arial" pitchFamily="34" charset="0"/>
                <a:cs typeface="Arial" pitchFamily="34" charset="0"/>
              </a:rPr>
              <a:t>2.2. Hạn chế:</a:t>
            </a:r>
          </a:p>
          <a:p>
            <a:pPr algn="just">
              <a:spcBef>
                <a:spcPts val="600"/>
              </a:spcBef>
              <a:spcAft>
                <a:spcPts val="600"/>
              </a:spcAft>
            </a:pPr>
            <a:r>
              <a:rPr lang="en-US" sz="3200" b="1">
                <a:solidFill>
                  <a:srgbClr val="FCF600"/>
                </a:solidFill>
                <a:latin typeface="Arial" pitchFamily="34" charset="0"/>
                <a:cs typeface="Arial" pitchFamily="34" charset="0"/>
              </a:rPr>
              <a:t>- Ý thức chấp hành và thiếu tính chủ động trong việc thực hiện vệ sinh chung tại KTX chưa tốt;</a:t>
            </a:r>
          </a:p>
          <a:p>
            <a:pPr algn="just">
              <a:spcBef>
                <a:spcPts val="600"/>
              </a:spcBef>
              <a:spcAft>
                <a:spcPts val="600"/>
              </a:spcAft>
            </a:pPr>
            <a:r>
              <a:rPr lang="en-US" sz="3200" b="1">
                <a:solidFill>
                  <a:srgbClr val="FCF600"/>
                </a:solidFill>
                <a:latin typeface="Arial" pitchFamily="34" charset="0"/>
                <a:cs typeface="Arial" pitchFamily="34" charset="0"/>
              </a:rPr>
              <a:t>- Ý thức học tập chưa cao, tình trạng  HSSV nghỉ học ở KTX còn nhiều;</a:t>
            </a:r>
          </a:p>
          <a:p>
            <a:pPr algn="just">
              <a:spcBef>
                <a:spcPts val="600"/>
              </a:spcBef>
              <a:spcAft>
                <a:spcPts val="600"/>
              </a:spcAft>
            </a:pPr>
            <a:r>
              <a:rPr lang="en-US" sz="3200" b="1">
                <a:solidFill>
                  <a:srgbClr val="FCF600"/>
                </a:solidFill>
                <a:latin typeface="Arial" pitchFamily="34" charset="0"/>
                <a:cs typeface="Arial" pitchFamily="34" charset="0"/>
              </a:rPr>
              <a:t>- Giờ giấc sinh hoạt, HSSV thức khuya còn nhiều</a:t>
            </a:r>
            <a:r>
              <a:rPr lang="en-US" sz="3200" b="1" smtClean="0">
                <a:solidFill>
                  <a:srgbClr val="FCF600"/>
                </a:solidFill>
                <a:latin typeface="Arial" pitchFamily="34" charset="0"/>
                <a:cs typeface="Arial" pitchFamily="34" charset="0"/>
              </a:rPr>
              <a:t>;</a:t>
            </a:r>
            <a:endParaRPr lang="en-US" sz="3200" b="1">
              <a:solidFill>
                <a:srgbClr val="FCF600"/>
              </a:solidFill>
              <a:latin typeface="Arial" pitchFamily="34" charset="0"/>
              <a:cs typeface="Arial" pitchFamily="34" charset="0"/>
            </a:endParaRPr>
          </a:p>
        </p:txBody>
      </p:sp>
    </p:spTree>
    <p:extLst>
      <p:ext uri="{BB962C8B-B14F-4D97-AF65-F5344CB8AC3E}">
        <p14:creationId xmlns:p14="http://schemas.microsoft.com/office/powerpoint/2010/main" val="3565594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07855"/>
            <a:ext cx="8991600" cy="4647426"/>
          </a:xfrm>
          <a:prstGeom prst="rect">
            <a:avLst/>
          </a:prstGeom>
        </p:spPr>
        <p:txBody>
          <a:bodyPr wrap="square">
            <a:spAutoFit/>
          </a:bodyPr>
          <a:lstStyle/>
          <a:p>
            <a:pPr algn="just">
              <a:spcBef>
                <a:spcPts val="600"/>
              </a:spcBef>
              <a:spcAft>
                <a:spcPts val="600"/>
              </a:spcAft>
            </a:pPr>
            <a:r>
              <a:rPr lang="en-US" sz="3200" b="1">
                <a:solidFill>
                  <a:srgbClr val="FCF600"/>
                </a:solidFill>
                <a:latin typeface="Arial" pitchFamily="34" charset="0"/>
                <a:cs typeface="Arial" pitchFamily="34" charset="0"/>
              </a:rPr>
              <a:t>2.2. Hạn chế:</a:t>
            </a:r>
          </a:p>
          <a:p>
            <a:pPr algn="just">
              <a:spcBef>
                <a:spcPts val="600"/>
              </a:spcBef>
              <a:spcAft>
                <a:spcPts val="600"/>
              </a:spcAft>
            </a:pPr>
            <a:r>
              <a:rPr lang="en-US" sz="3200" b="1" smtClean="0">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Chưa có ý thức giữ gìn, bảo quản các trang thiết bị phòng ở;</a:t>
            </a:r>
          </a:p>
          <a:p>
            <a:pPr algn="just">
              <a:spcBef>
                <a:spcPts val="600"/>
              </a:spcBef>
              <a:spcAft>
                <a:spcPts val="600"/>
              </a:spcAft>
            </a:pPr>
            <a:r>
              <a:rPr lang="en-US" sz="3200" b="1">
                <a:solidFill>
                  <a:srgbClr val="FCF600"/>
                </a:solidFill>
                <a:latin typeface="Arial" pitchFamily="34" charset="0"/>
                <a:cs typeface="Arial" pitchFamily="34" charset="0"/>
              </a:rPr>
              <a:t>-  Lấy cắp đồ của nhau;</a:t>
            </a:r>
          </a:p>
          <a:p>
            <a:pPr algn="just">
              <a:spcBef>
                <a:spcPts val="600"/>
              </a:spcBef>
              <a:spcAft>
                <a:spcPts val="600"/>
              </a:spcAft>
            </a:pPr>
            <a:r>
              <a:rPr lang="en-US" sz="3200" b="1">
                <a:solidFill>
                  <a:srgbClr val="FCF600"/>
                </a:solidFill>
                <a:latin typeface="Arial" pitchFamily="34" charset="0"/>
                <a:cs typeface="Arial" pitchFamily="34" charset="0"/>
              </a:rPr>
              <a:t>- Không kê khai thông tin vắng mặt tại KTX;</a:t>
            </a:r>
          </a:p>
          <a:p>
            <a:pPr algn="just">
              <a:spcBef>
                <a:spcPts val="600"/>
              </a:spcBef>
              <a:spcAft>
                <a:spcPts val="600"/>
              </a:spcAft>
            </a:pPr>
            <a:r>
              <a:rPr lang="en-US" sz="3200" b="1">
                <a:solidFill>
                  <a:srgbClr val="FCF600"/>
                </a:solidFill>
                <a:latin typeface="Arial" pitchFamily="34" charset="0"/>
                <a:cs typeface="Arial" pitchFamily="34" charset="0"/>
              </a:rPr>
              <a:t>- Đi làm việc bán thời gian không kê khai thông tin hoặc chưa được sự cho phép của nhà trường;</a:t>
            </a:r>
          </a:p>
        </p:txBody>
      </p:sp>
    </p:spTree>
    <p:extLst>
      <p:ext uri="{BB962C8B-B14F-4D97-AF65-F5344CB8AC3E}">
        <p14:creationId xmlns:p14="http://schemas.microsoft.com/office/powerpoint/2010/main" val="3761036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22975"/>
            <a:ext cx="9144000" cy="4231928"/>
          </a:xfrm>
          <a:prstGeom prst="rect">
            <a:avLst/>
          </a:prstGeom>
        </p:spPr>
        <p:txBody>
          <a:bodyPr wrap="square">
            <a:spAutoFit/>
          </a:bodyPr>
          <a:lstStyle/>
          <a:p>
            <a:r>
              <a:rPr lang="en-US" sz="3200" b="1">
                <a:solidFill>
                  <a:srgbClr val="FCF600"/>
                </a:solidFill>
                <a:latin typeface="Arial" pitchFamily="34" charset="0"/>
                <a:cs typeface="Arial" pitchFamily="34" charset="0"/>
              </a:rPr>
              <a:t>2.3. Về xử lý kỷ luật:</a:t>
            </a:r>
          </a:p>
          <a:p>
            <a:pPr marL="231775" indent="-231775" defTabSz="398463">
              <a:spcBef>
                <a:spcPts val="600"/>
              </a:spcBef>
              <a:spcAft>
                <a:spcPts val="600"/>
              </a:spcAft>
              <a:buFontTx/>
              <a:buChar char="-"/>
            </a:pPr>
            <a:r>
              <a:rPr lang="en-US" sz="3200" b="1" smtClean="0">
                <a:solidFill>
                  <a:srgbClr val="FCF600"/>
                </a:solidFill>
                <a:latin typeface="Arial" pitchFamily="34" charset="0"/>
                <a:cs typeface="Arial" pitchFamily="34" charset="0"/>
              </a:rPr>
              <a:t>120 </a:t>
            </a:r>
            <a:r>
              <a:rPr lang="en-US" sz="3200" b="1">
                <a:solidFill>
                  <a:srgbClr val="FCF600"/>
                </a:solidFill>
                <a:latin typeface="Arial" pitchFamily="34" charset="0"/>
                <a:cs typeface="Arial" pitchFamily="34" charset="0"/>
              </a:rPr>
              <a:t>trường hợp HSSV vi phạm nội qui KTX</a:t>
            </a:r>
            <a:r>
              <a:rPr lang="en-US" sz="3200" b="1" smtClean="0">
                <a:solidFill>
                  <a:srgbClr val="FCF600"/>
                </a:solidFill>
                <a:latin typeface="Arial" pitchFamily="34" charset="0"/>
                <a:cs typeface="Arial" pitchFamily="34" charset="0"/>
              </a:rPr>
              <a:t>.</a:t>
            </a:r>
          </a:p>
          <a:p>
            <a:pPr indent="231775" defTabSz="398463">
              <a:spcBef>
                <a:spcPts val="600"/>
              </a:spcBef>
              <a:spcAft>
                <a:spcPts val="600"/>
              </a:spcAft>
            </a:pPr>
            <a:r>
              <a:rPr lang="en-US" sz="3200" b="1" smtClean="0">
                <a:solidFill>
                  <a:srgbClr val="FCF600"/>
                </a:solidFill>
                <a:latin typeface="Arial" pitchFamily="34" charset="0"/>
                <a:cs typeface="Arial" pitchFamily="34" charset="0"/>
              </a:rPr>
              <a:t> Trong </a:t>
            </a:r>
            <a:r>
              <a:rPr lang="en-US" sz="3200" b="1">
                <a:solidFill>
                  <a:srgbClr val="FCF600"/>
                </a:solidFill>
                <a:latin typeface="Arial" pitchFamily="34" charset="0"/>
                <a:cs typeface="Arial" pitchFamily="34" charset="0"/>
              </a:rPr>
              <a:t>đó </a:t>
            </a:r>
            <a:r>
              <a:rPr lang="en-US" sz="3200" b="1" smtClean="0">
                <a:solidFill>
                  <a:srgbClr val="FCF600"/>
                </a:solidFill>
                <a:latin typeface="Arial" pitchFamily="34" charset="0"/>
                <a:cs typeface="Arial" pitchFamily="34" charset="0"/>
              </a:rPr>
              <a:t>xử </a:t>
            </a:r>
            <a:r>
              <a:rPr lang="en-US" sz="3200" b="1">
                <a:solidFill>
                  <a:srgbClr val="FCF600"/>
                </a:solidFill>
                <a:latin typeface="Arial" pitchFamily="34" charset="0"/>
                <a:cs typeface="Arial" pitchFamily="34" charset="0"/>
              </a:rPr>
              <a:t>lý kỷ luật một số trường hợp vi phạm điển hình như sau:</a:t>
            </a:r>
          </a:p>
          <a:p>
            <a:pPr marL="231775" indent="-231775">
              <a:spcBef>
                <a:spcPts val="600"/>
              </a:spcBef>
              <a:spcAft>
                <a:spcPts val="600"/>
              </a:spcAft>
              <a:buFontTx/>
              <a:buChar char="-"/>
            </a:pPr>
            <a:r>
              <a:rPr lang="en-US" sz="3200" b="1" smtClean="0">
                <a:solidFill>
                  <a:srgbClr val="FCF600"/>
                </a:solidFill>
                <a:latin typeface="Arial" pitchFamily="34" charset="0"/>
                <a:cs typeface="Arial" pitchFamily="34" charset="0"/>
              </a:rPr>
              <a:t>Đánh </a:t>
            </a:r>
            <a:r>
              <a:rPr lang="en-US" sz="3200" b="1">
                <a:solidFill>
                  <a:srgbClr val="FCF600"/>
                </a:solidFill>
                <a:latin typeface="Arial" pitchFamily="34" charset="0"/>
                <a:cs typeface="Arial" pitchFamily="34" charset="0"/>
              </a:rPr>
              <a:t>bài trong phòng ở KTX: 	</a:t>
            </a:r>
            <a:r>
              <a:rPr lang="en-US" sz="3200" b="1" smtClean="0">
                <a:solidFill>
                  <a:srgbClr val="FCF600"/>
                </a:solidFill>
                <a:latin typeface="Arial" pitchFamily="34" charset="0"/>
                <a:cs typeface="Arial" pitchFamily="34" charset="0"/>
              </a:rPr>
              <a:t>      28 HSSV</a:t>
            </a:r>
          </a:p>
          <a:p>
            <a:pPr marL="231775" indent="-231775">
              <a:spcBef>
                <a:spcPts val="600"/>
              </a:spcBef>
              <a:spcAft>
                <a:spcPts val="600"/>
              </a:spcAft>
              <a:buFontTx/>
              <a:buChar char="-"/>
              <a:tabLst>
                <a:tab pos="166688" algn="l"/>
              </a:tabLst>
            </a:pPr>
            <a:r>
              <a:rPr lang="en-US" sz="3200" b="1" smtClean="0">
                <a:solidFill>
                  <a:srgbClr val="FCF600"/>
                </a:solidFill>
                <a:latin typeface="Arial" pitchFamily="34" charset="0"/>
                <a:cs typeface="Arial" pitchFamily="34" charset="0"/>
              </a:rPr>
              <a:t>Xem </a:t>
            </a:r>
            <a:r>
              <a:rPr lang="en-US" sz="3200" b="1">
                <a:solidFill>
                  <a:srgbClr val="FCF600"/>
                </a:solidFill>
                <a:latin typeface="Arial" pitchFamily="34" charset="0"/>
                <a:cs typeface="Arial" pitchFamily="34" charset="0"/>
              </a:rPr>
              <a:t>đánh bài trong phòng ở </a:t>
            </a:r>
            <a:r>
              <a:rPr lang="en-US" sz="3200" b="1" smtClean="0">
                <a:solidFill>
                  <a:srgbClr val="FCF600"/>
                </a:solidFill>
                <a:latin typeface="Arial" pitchFamily="34" charset="0"/>
                <a:cs typeface="Arial" pitchFamily="34" charset="0"/>
              </a:rPr>
              <a:t>KTX:</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03 HSSV;</a:t>
            </a:r>
            <a:endParaRPr lang="en-US" sz="3200" b="1">
              <a:solidFill>
                <a:srgbClr val="FCF600"/>
              </a:solidFill>
              <a:latin typeface="Arial" pitchFamily="34" charset="0"/>
              <a:cs typeface="Arial" pitchFamily="34" charset="0"/>
            </a:endParaRPr>
          </a:p>
          <a:p>
            <a:pPr>
              <a:spcBef>
                <a:spcPts val="600"/>
              </a:spcBef>
              <a:spcAft>
                <a:spcPts val="600"/>
              </a:spcAft>
            </a:pPr>
            <a:r>
              <a:rPr lang="en-US" sz="3200" b="1">
                <a:solidFill>
                  <a:srgbClr val="FCF600"/>
                </a:solidFill>
                <a:latin typeface="Arial" pitchFamily="34" charset="0"/>
                <a:cs typeface="Arial" pitchFamily="34" charset="0"/>
              </a:rPr>
              <a:t>- Uống rượu, bia trong </a:t>
            </a:r>
            <a:r>
              <a:rPr lang="en-US" sz="3200" b="1" smtClean="0">
                <a:solidFill>
                  <a:srgbClr val="FCF600"/>
                </a:solidFill>
                <a:latin typeface="Arial" pitchFamily="34" charset="0"/>
                <a:cs typeface="Arial" pitchFamily="34" charset="0"/>
              </a:rPr>
              <a:t>KTX</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07 HSSV;</a:t>
            </a:r>
          </a:p>
        </p:txBody>
      </p:sp>
    </p:spTree>
    <p:extLst>
      <p:ext uri="{BB962C8B-B14F-4D97-AF65-F5344CB8AC3E}">
        <p14:creationId xmlns:p14="http://schemas.microsoft.com/office/powerpoint/2010/main" val="36970713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22975"/>
            <a:ext cx="9144000" cy="3431709"/>
          </a:xfrm>
          <a:prstGeom prst="rect">
            <a:avLst/>
          </a:prstGeom>
        </p:spPr>
        <p:txBody>
          <a:bodyPr wrap="square">
            <a:spAutoFit/>
          </a:bodyPr>
          <a:lstStyle/>
          <a:p>
            <a:r>
              <a:rPr lang="en-US" sz="3200" b="1">
                <a:solidFill>
                  <a:srgbClr val="FCF600"/>
                </a:solidFill>
                <a:latin typeface="Arial" pitchFamily="34" charset="0"/>
                <a:cs typeface="Arial" pitchFamily="34" charset="0"/>
              </a:rPr>
              <a:t>2.3. Về xử lý kỷ luật:</a:t>
            </a:r>
          </a:p>
          <a:p>
            <a:pPr algn="just">
              <a:spcBef>
                <a:spcPts val="600"/>
              </a:spcBef>
              <a:spcAft>
                <a:spcPts val="600"/>
              </a:spcAft>
            </a:pPr>
            <a:r>
              <a:rPr lang="en-US" sz="3200" b="1" smtClean="0">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Hút thuốc lá trong phòng ở </a:t>
            </a:r>
            <a:r>
              <a:rPr lang="en-US" sz="3200" b="1" smtClean="0">
                <a:solidFill>
                  <a:srgbClr val="FCF600"/>
                </a:solidFill>
                <a:latin typeface="Arial" pitchFamily="34" charset="0"/>
                <a:cs typeface="Arial" pitchFamily="34" charset="0"/>
              </a:rPr>
              <a:t>KTX:</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&gt;20 HSSV;</a:t>
            </a:r>
            <a:endParaRPr lang="en-US" sz="3200" b="1">
              <a:solidFill>
                <a:srgbClr val="FCF600"/>
              </a:solidFill>
              <a:latin typeface="Arial" pitchFamily="34" charset="0"/>
              <a:cs typeface="Arial" pitchFamily="34" charset="0"/>
            </a:endParaRPr>
          </a:p>
          <a:p>
            <a:pPr algn="just">
              <a:spcBef>
                <a:spcPts val="600"/>
              </a:spcBef>
              <a:spcAft>
                <a:spcPts val="600"/>
              </a:spcAft>
            </a:pPr>
            <a:r>
              <a:rPr lang="en-US" sz="3200" b="1">
                <a:solidFill>
                  <a:srgbClr val="FCF600"/>
                </a:solidFill>
                <a:latin typeface="Arial" pitchFamily="34" charset="0"/>
                <a:cs typeface="Arial" pitchFamily="34" charset="0"/>
              </a:rPr>
              <a:t>- Và rất nhiều trường hợp HSSV vi phạm về giờ giấc sinh hoạt và vắng mặt tại KTX không xin phép.</a:t>
            </a:r>
          </a:p>
          <a:p>
            <a:pPr algn="just">
              <a:spcBef>
                <a:spcPts val="600"/>
              </a:spcBef>
              <a:spcAft>
                <a:spcPts val="600"/>
              </a:spcAft>
            </a:pPr>
            <a:endParaRPr lang="en-US" sz="3200" b="1">
              <a:solidFill>
                <a:srgbClr val="FCF600"/>
              </a:solidFill>
              <a:latin typeface="Arial" pitchFamily="34" charset="0"/>
              <a:cs typeface="Arial" pitchFamily="34" charset="0"/>
            </a:endParaRPr>
          </a:p>
        </p:txBody>
      </p:sp>
    </p:spTree>
    <p:extLst>
      <p:ext uri="{BB962C8B-B14F-4D97-AF65-F5344CB8AC3E}">
        <p14:creationId xmlns:p14="http://schemas.microsoft.com/office/powerpoint/2010/main" val="39637656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22975"/>
            <a:ext cx="9144000" cy="4154984"/>
          </a:xfrm>
          <a:prstGeom prst="rect">
            <a:avLst/>
          </a:prstGeom>
        </p:spPr>
        <p:txBody>
          <a:bodyPr wrap="square">
            <a:spAutoFit/>
          </a:bodyPr>
          <a:lstStyle/>
          <a:p>
            <a:r>
              <a:rPr lang="en-US" sz="3200" b="1">
                <a:solidFill>
                  <a:srgbClr val="FCF600"/>
                </a:solidFill>
                <a:latin typeface="Arial" pitchFamily="34" charset="0"/>
                <a:cs typeface="Arial" pitchFamily="34" charset="0"/>
              </a:rPr>
              <a:t>2.3. Về xử lý kỷ luật:</a:t>
            </a:r>
          </a:p>
          <a:p>
            <a:pPr indent="463550" algn="just">
              <a:spcBef>
                <a:spcPts val="1200"/>
              </a:spcBef>
              <a:spcAft>
                <a:spcPts val="600"/>
              </a:spcAft>
            </a:pPr>
            <a:r>
              <a:rPr lang="en-US" sz="3200" b="1" smtClean="0">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Tháng 10/2017 xử lý kỷ luật: </a:t>
            </a:r>
            <a:r>
              <a:rPr lang="en-US" sz="3200" b="1" smtClean="0">
                <a:solidFill>
                  <a:srgbClr val="FCF600"/>
                </a:solidFill>
                <a:latin typeface="Arial" pitchFamily="34" charset="0"/>
                <a:cs typeface="Arial" pitchFamily="34" charset="0"/>
              </a:rPr>
              <a:t>Khiển trách 07 </a:t>
            </a:r>
            <a:r>
              <a:rPr lang="en-US" sz="3200" b="1">
                <a:solidFill>
                  <a:srgbClr val="FCF600"/>
                </a:solidFill>
                <a:latin typeface="Arial" pitchFamily="34" charset="0"/>
                <a:cs typeface="Arial" pitchFamily="34" charset="0"/>
              </a:rPr>
              <a:t>HSSV và Cảnh cáo 22 HSSV;</a:t>
            </a:r>
          </a:p>
          <a:p>
            <a:pPr indent="463550" algn="just">
              <a:spcBef>
                <a:spcPts val="1200"/>
              </a:spcBef>
              <a:spcAft>
                <a:spcPts val="600"/>
              </a:spcAft>
            </a:pPr>
            <a:r>
              <a:rPr lang="en-US" sz="3200" b="1">
                <a:solidFill>
                  <a:srgbClr val="FCF600"/>
                </a:solidFill>
                <a:latin typeface="Arial" pitchFamily="34" charset="0"/>
                <a:cs typeface="Arial" pitchFamily="34" charset="0"/>
              </a:rPr>
              <a:t>- Tháng 11/2017 xử lý kỷ luật: Khiển trách 10 HSSV và Cảnh cáo 08 HSSV;</a:t>
            </a:r>
          </a:p>
          <a:p>
            <a:pPr indent="463550" algn="just">
              <a:spcBef>
                <a:spcPts val="1200"/>
              </a:spcBef>
              <a:spcAft>
                <a:spcPts val="600"/>
              </a:spcAft>
            </a:pPr>
            <a:r>
              <a:rPr lang="en-US" sz="3200" b="1">
                <a:solidFill>
                  <a:srgbClr val="FCF600"/>
                </a:solidFill>
                <a:latin typeface="Arial" pitchFamily="34" charset="0"/>
                <a:cs typeface="Arial" pitchFamily="34" charset="0"/>
              </a:rPr>
              <a:t>- Tháng 12/2017 đề nghị xử lý kỷ luật Buộc ra khỏi KTX 02 HSSV và Cảnh cáo 14 HSSV;</a:t>
            </a:r>
          </a:p>
        </p:txBody>
      </p:sp>
    </p:spTree>
    <p:extLst>
      <p:ext uri="{BB962C8B-B14F-4D97-AF65-F5344CB8AC3E}">
        <p14:creationId xmlns:p14="http://schemas.microsoft.com/office/powerpoint/2010/main" val="412025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3" name="Rectangle 2"/>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5" name="Rectangle 4"/>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 Về giờ giấc sinh hoạt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381000" y="3337680"/>
            <a:ext cx="8534400" cy="1569660"/>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Sáng</a:t>
            </a:r>
            <a:r>
              <a:rPr lang="en-US" sz="3200" b="1" u="sng">
                <a:solidFill>
                  <a:srgbClr val="FFFF00"/>
                </a:solidFill>
                <a:latin typeface="Arial" pitchFamily="34" charset="0"/>
                <a:cs typeface="Arial" pitchFamily="34" charset="0"/>
              </a:rPr>
              <a:t>:</a:t>
            </a:r>
            <a:r>
              <a:rPr lang="en-US" sz="3200" b="1">
                <a:latin typeface="Arial" pitchFamily="34" charset="0"/>
                <a:cs typeface="Arial" pitchFamily="34" charset="0"/>
              </a:rPr>
              <a:t> thức dậy trước giờ đi học 45 phút để vệ sinh cá nhân, sếp mùng, mền gọn gàng, ngăn nắp, ngay </a:t>
            </a:r>
            <a:r>
              <a:rPr lang="en-US" sz="3200" b="1" smtClean="0">
                <a:latin typeface="Arial" pitchFamily="34" charset="0"/>
                <a:cs typeface="Arial" pitchFamily="34" charset="0"/>
              </a:rPr>
              <a:t>ngắn;</a:t>
            </a:r>
            <a:endParaRPr lang="en-US" sz="3200" b="1">
              <a:latin typeface="Arial" pitchFamily="34" charset="0"/>
              <a:cs typeface="Arial" pitchFamily="34" charset="0"/>
            </a:endParaRPr>
          </a:p>
        </p:txBody>
      </p:sp>
      <p:sp>
        <p:nvSpPr>
          <p:cNvPr id="7" name="Rectangle 6"/>
          <p:cNvSpPr/>
          <p:nvPr/>
        </p:nvSpPr>
        <p:spPr>
          <a:xfrm>
            <a:off x="381000" y="4983540"/>
            <a:ext cx="8534400" cy="1569660"/>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 Chiều</a:t>
            </a:r>
            <a:r>
              <a:rPr lang="en-US" sz="3200" b="1">
                <a:solidFill>
                  <a:srgbClr val="FFFF00"/>
                </a:solidFill>
                <a:latin typeface="Arial" pitchFamily="34" charset="0"/>
                <a:cs typeface="Arial" pitchFamily="34" charset="0"/>
              </a:rPr>
              <a:t>: </a:t>
            </a:r>
            <a:r>
              <a:rPr lang="en-US" sz="3200" b="1">
                <a:latin typeface="Arial" pitchFamily="34" charset="0"/>
                <a:cs typeface="Arial" pitchFamily="34" charset="0"/>
              </a:rPr>
              <a:t>thức dậy trước giờ đi học 45 phút để vệ sinh cá nhân, sếp mùng, mền gọn gàng, ngăn nắp, ngay ngắn;</a:t>
            </a:r>
          </a:p>
        </p:txBody>
      </p:sp>
      <p:sp>
        <p:nvSpPr>
          <p:cNvPr id="9"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473247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276600"/>
            <a:ext cx="8534400" cy="3323987"/>
          </a:xfrm>
          <a:prstGeom prst="rect">
            <a:avLst/>
          </a:prstGeom>
        </p:spPr>
        <p:txBody>
          <a:bodyPr wrap="square">
            <a:spAutoFit/>
          </a:bodyPr>
          <a:lstStyle/>
          <a:p>
            <a:pPr lvl="0" algn="just"/>
            <a:r>
              <a:rPr lang="en-US" sz="3000" b="1" u="sng" smtClean="0">
                <a:solidFill>
                  <a:srgbClr val="FFFF00"/>
                </a:solidFill>
                <a:latin typeface="Arial" pitchFamily="34" charset="0"/>
                <a:cs typeface="Arial" pitchFamily="34" charset="0"/>
              </a:rPr>
              <a:t>- </a:t>
            </a:r>
            <a:r>
              <a:rPr lang="en-US" sz="3000" b="1" u="sng">
                <a:solidFill>
                  <a:srgbClr val="FFFF00"/>
                </a:solidFill>
                <a:latin typeface="Arial" pitchFamily="34" charset="0"/>
                <a:cs typeface="Arial" pitchFamily="34" charset="0"/>
              </a:rPr>
              <a:t>Tối</a:t>
            </a:r>
            <a:r>
              <a:rPr lang="en-US" sz="3000" b="1">
                <a:solidFill>
                  <a:srgbClr val="FFFF00"/>
                </a:solidFill>
                <a:latin typeface="Arial" pitchFamily="34" charset="0"/>
                <a:cs typeface="Arial" pitchFamily="34" charset="0"/>
              </a:rPr>
              <a:t>:</a:t>
            </a:r>
            <a:r>
              <a:rPr lang="en-US" sz="3000" b="1">
                <a:latin typeface="Arial" pitchFamily="34" charset="0"/>
                <a:cs typeface="Arial" pitchFamily="34" charset="0"/>
              </a:rPr>
              <a:t> Mọi hoạt động sinh hoạt, học tập kết thúc vào lúc 23 giờ. Các phòng, HSSV ngừng mọi hoạt động học tập, sinh hoạt cá nhân (tắt đèn) dành thời gian nghỉ ngơi cho hoạt động của ngày hôm sau. Các cá nhân có nhu cầu riêng ngoài giờ giấc quy định nêu trên yêu cầu đến phòng sinh hoạt KTX;</a:t>
            </a:r>
          </a:p>
        </p:txBody>
      </p:sp>
      <p:sp>
        <p:nvSpPr>
          <p:cNvPr id="11" name="Rectangle 10"/>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3" name="Rectangle 12"/>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 Về giờ giấc sinh hoạt tại KTX:</a:t>
            </a:r>
            <a:endParaRPr lang="en-US" sz="3200" b="1" u="sng">
              <a:solidFill>
                <a:srgbClr val="FFFF00"/>
              </a:solidFill>
              <a:latin typeface="Arial" pitchFamily="34" charset="0"/>
              <a:cs typeface="Arial" pitchFamily="34" charset="0"/>
            </a:endParaRPr>
          </a:p>
        </p:txBody>
      </p:sp>
      <p:sp>
        <p:nvSpPr>
          <p:cNvPr id="7"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81742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307080"/>
            <a:ext cx="8534400" cy="2554545"/>
          </a:xfrm>
          <a:prstGeom prst="rect">
            <a:avLst/>
          </a:prstGeom>
        </p:spPr>
        <p:txBody>
          <a:bodyPr wrap="square">
            <a:spAutoFit/>
          </a:bodyPr>
          <a:lstStyle/>
          <a:p>
            <a:pPr algn="just"/>
            <a:r>
              <a:rPr lang="en-US" sz="3200" b="1">
                <a:latin typeface="Arial" pitchFamily="34" charset="0"/>
                <a:cs typeface="Arial" pitchFamily="34" charset="0"/>
              </a:rPr>
              <a:t>- Khi vắng mặt tại KTX (về quê hoặc các lý do khác vắng mặt từ 1 ngày trở lên phải làm đơn xin phép, nói rõ lý do vắng, đi đâu, làm gì, địa chỉ liên lạc và số điện thoại của người thân khi cần thiết liên lạc…);</a:t>
            </a:r>
          </a:p>
        </p:txBody>
      </p:sp>
      <p:sp>
        <p:nvSpPr>
          <p:cNvPr id="16" name="Rectangle 15"/>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7" name="Rectangle 16"/>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8" name="Rectangle 17"/>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 Về giờ giấc sinh hoạt tại KTX:</a:t>
            </a:r>
            <a:endParaRPr lang="en-US" sz="3200" b="1" u="sng">
              <a:solidFill>
                <a:srgbClr val="FFFF00"/>
              </a:solidFill>
              <a:latin typeface="Arial" pitchFamily="34" charset="0"/>
              <a:cs typeface="Arial" pitchFamily="34" charset="0"/>
            </a:endParaRPr>
          </a:p>
        </p:txBody>
      </p:sp>
      <p:sp>
        <p:nvSpPr>
          <p:cNvPr id="7"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222635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3307080"/>
            <a:ext cx="9144000" cy="3539430"/>
          </a:xfrm>
          <a:prstGeom prst="rect">
            <a:avLst/>
          </a:prstGeom>
        </p:spPr>
        <p:txBody>
          <a:bodyPr wrap="square">
            <a:spAutoFit/>
          </a:bodyPr>
          <a:lstStyle/>
          <a:p>
            <a:pPr indent="463550" algn="just"/>
            <a:r>
              <a:rPr lang="en-US" sz="2800" b="1">
                <a:latin typeface="Arial" pitchFamily="34" charset="0"/>
                <a:cs typeface="Arial" pitchFamily="34" charset="0"/>
              </a:rPr>
              <a:t>- Khi không có nhu cầu lưu trú tại KTX phải báo trước 1 tháng cho Nhà trường biết (bộ phận quản lý KTX);</a:t>
            </a:r>
          </a:p>
          <a:p>
            <a:pPr indent="463550" algn="just"/>
            <a:r>
              <a:rPr lang="en-US" sz="2800" b="1">
                <a:latin typeface="Arial" pitchFamily="34" charset="0"/>
                <a:cs typeface="Arial" pitchFamily="34" charset="0"/>
              </a:rPr>
              <a:t>- Các trường hợp đi làm thêm (bán thời gian): HSSV phải kê khai và được sự đồng ý của nhà trường, thời gian đi làm không quá 23h00. Sau 23h00 phải đến phòng quản lý KTX trình diện Nhân viên QL.KTX.</a:t>
            </a:r>
          </a:p>
        </p:txBody>
      </p:sp>
      <p:sp>
        <p:nvSpPr>
          <p:cNvPr id="16" name="Rectangle 15"/>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7" name="Rectangle 16"/>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8" name="Rectangle 17"/>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 Về giờ giấc sinh hoạt tại KTX:</a:t>
            </a:r>
            <a:endParaRPr lang="en-US" sz="3200" b="1" u="sng">
              <a:solidFill>
                <a:srgbClr val="FFFF00"/>
              </a:solidFill>
              <a:latin typeface="Arial" pitchFamily="34" charset="0"/>
              <a:cs typeface="Arial" pitchFamily="34" charset="0"/>
            </a:endParaRPr>
          </a:p>
        </p:txBody>
      </p:sp>
      <p:sp>
        <p:nvSpPr>
          <p:cNvPr id="7"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14010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6200" y="3200400"/>
            <a:ext cx="8991599" cy="1384995"/>
          </a:xfrm>
          <a:prstGeom prst="rect">
            <a:avLst/>
          </a:prstGeom>
        </p:spPr>
        <p:txBody>
          <a:bodyPr wrap="square">
            <a:spAutoFit/>
          </a:bodyPr>
          <a:lstStyle/>
          <a:p>
            <a:pPr indent="463550" algn="just"/>
            <a:r>
              <a:rPr lang="en-US" sz="2800" b="1" smtClean="0">
                <a:latin typeface="Arial" pitchFamily="34" charset="0"/>
                <a:cs typeface="Arial" pitchFamily="34" charset="0"/>
              </a:rPr>
              <a:t>- </a:t>
            </a:r>
            <a:r>
              <a:rPr lang="en-US" sz="2800" b="1">
                <a:latin typeface="Arial" pitchFamily="34" charset="0"/>
                <a:cs typeface="Arial" pitchFamily="34" charset="0"/>
              </a:rPr>
              <a:t>Vệ sinh phòng ở, Toilet, nhà tắm, quần áo, chăn, mùng, mền sắp xếp gọn gàng sau khi thức dậy</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7" name="Rectangle 6"/>
          <p:cNvSpPr/>
          <p:nvPr/>
        </p:nvSpPr>
        <p:spPr>
          <a:xfrm>
            <a:off x="76199" y="4602480"/>
            <a:ext cx="8991599" cy="954107"/>
          </a:xfrm>
          <a:prstGeom prst="rect">
            <a:avLst/>
          </a:prstGeom>
        </p:spPr>
        <p:txBody>
          <a:bodyPr wrap="square">
            <a:spAutoFit/>
          </a:bodyPr>
          <a:lstStyle/>
          <a:p>
            <a:pPr lvl="0" indent="463550" algn="just"/>
            <a:r>
              <a:rPr lang="en-US" sz="2800" b="1" smtClean="0">
                <a:latin typeface="Arial" pitchFamily="34" charset="0"/>
                <a:cs typeface="Arial" pitchFamily="34" charset="0"/>
              </a:rPr>
              <a:t>- Trực </a:t>
            </a:r>
            <a:r>
              <a:rPr lang="en-US" sz="2800" b="1">
                <a:latin typeface="Arial" pitchFamily="34" charset="0"/>
                <a:cs typeface="Arial" pitchFamily="34" charset="0"/>
              </a:rPr>
              <a:t>nhật vệ sinh phòng, Toilet theo lịch phân công;</a:t>
            </a:r>
          </a:p>
        </p:txBody>
      </p:sp>
      <p:sp>
        <p:nvSpPr>
          <p:cNvPr id="8" name="Rectangle 7"/>
          <p:cNvSpPr/>
          <p:nvPr/>
        </p:nvSpPr>
        <p:spPr>
          <a:xfrm>
            <a:off x="76199" y="5471160"/>
            <a:ext cx="8991599"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Hàng </a:t>
            </a:r>
            <a:r>
              <a:rPr lang="en-US" sz="2800" b="1">
                <a:latin typeface="Arial" pitchFamily="34" charset="0"/>
                <a:cs typeface="Arial" pitchFamily="34" charset="0"/>
              </a:rPr>
              <a:t>tháng tổng vệ sinh 02 lần cách nhau 02 tuần vào ngày chủ nhật (tất cả các thành viên trong phòng đều phải tham gia);</a:t>
            </a:r>
          </a:p>
        </p:txBody>
      </p:sp>
      <p:sp>
        <p:nvSpPr>
          <p:cNvPr id="16" name="Rectangle 15"/>
          <p:cNvSpPr/>
          <p:nvPr/>
        </p:nvSpPr>
        <p:spPr>
          <a:xfrm>
            <a:off x="76200" y="2615625"/>
            <a:ext cx="81534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3.2. Về giữ gìn vệ sinh chung tại KTX:</a:t>
            </a:r>
            <a:endParaRPr lang="en-US" sz="3200" b="1" u="sng">
              <a:solidFill>
                <a:srgbClr val="FFFF00"/>
              </a:solidFill>
              <a:latin typeface="Arial" pitchFamily="34" charset="0"/>
              <a:cs typeface="Arial" pitchFamily="34" charset="0"/>
            </a:endParaRPr>
          </a:p>
        </p:txBody>
      </p:sp>
      <p:sp>
        <p:nvSpPr>
          <p:cNvPr id="11" name="Rectangle 10"/>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5"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16119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6201" y="3200399"/>
            <a:ext cx="8991600"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Đổ rác đúng giờ quy định (buổi sáng trước </a:t>
            </a:r>
            <a:r>
              <a:rPr lang="en-US" sz="2800" b="1" smtClean="0">
                <a:latin typeface="Arial" pitchFamily="34" charset="0"/>
                <a:cs typeface="Arial" pitchFamily="34" charset="0"/>
              </a:rPr>
              <a:t>08 </a:t>
            </a:r>
            <a:r>
              <a:rPr lang="en-US" sz="2800" b="1">
                <a:latin typeface="Arial" pitchFamily="34" charset="0"/>
                <a:cs typeface="Arial" pitchFamily="34" charset="0"/>
              </a:rPr>
              <a:t>giờ, buổi chiều trước </a:t>
            </a:r>
            <a:r>
              <a:rPr lang="en-US" sz="2800" b="1" smtClean="0">
                <a:latin typeface="Arial" pitchFamily="34" charset="0"/>
                <a:cs typeface="Arial" pitchFamily="34" charset="0"/>
              </a:rPr>
              <a:t>14 giờ và buổi tối trước 20 giờ);</a:t>
            </a:r>
            <a:endParaRPr lang="en-US" sz="2800" b="1">
              <a:latin typeface="Arial" pitchFamily="34" charset="0"/>
              <a:cs typeface="Arial" pitchFamily="34" charset="0"/>
            </a:endParaRPr>
          </a:p>
        </p:txBody>
      </p:sp>
      <p:sp>
        <p:nvSpPr>
          <p:cNvPr id="7" name="Rectangle 6"/>
          <p:cNvSpPr/>
          <p:nvPr/>
        </p:nvSpPr>
        <p:spPr>
          <a:xfrm>
            <a:off x="76201" y="4532293"/>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Không vứt rác, xả rác bừa </a:t>
            </a:r>
            <a:r>
              <a:rPr lang="en-US" sz="2800" b="1" smtClean="0">
                <a:latin typeface="Arial" pitchFamily="34" charset="0"/>
                <a:cs typeface="Arial" pitchFamily="34" charset="0"/>
              </a:rPr>
              <a:t>bãi; </a:t>
            </a:r>
            <a:r>
              <a:rPr lang="en-US" sz="2800" b="1">
                <a:latin typeface="Arial" pitchFamily="34" charset="0"/>
                <a:cs typeface="Arial" pitchFamily="34" charset="0"/>
              </a:rPr>
              <a:t>không vứt rác từ trên lầu xuống hành lang bên dưới và xuống đất…</a:t>
            </a:r>
          </a:p>
        </p:txBody>
      </p:sp>
      <p:sp>
        <p:nvSpPr>
          <p:cNvPr id="8" name="Rectangle 7"/>
          <p:cNvSpPr/>
          <p:nvPr/>
        </p:nvSpPr>
        <p:spPr>
          <a:xfrm>
            <a:off x="76201" y="5486400"/>
            <a:ext cx="8991600" cy="1384995"/>
          </a:xfrm>
          <a:prstGeom prst="rect">
            <a:avLst/>
          </a:prstGeom>
        </p:spPr>
        <p:txBody>
          <a:bodyPr wrap="square">
            <a:spAutoFit/>
          </a:bodyPr>
          <a:lstStyle/>
          <a:p>
            <a:pPr indent="463550" algn="just"/>
            <a:r>
              <a:rPr lang="en-US" sz="2800" b="1" smtClean="0">
                <a:latin typeface="Arial" pitchFamily="34" charset="0"/>
                <a:cs typeface="Arial" pitchFamily="34" charset="0"/>
              </a:rPr>
              <a:t>- Định kỳ </a:t>
            </a:r>
            <a:r>
              <a:rPr lang="en-US" sz="2800" b="1">
                <a:latin typeface="Arial" pitchFamily="34" charset="0"/>
                <a:cs typeface="Arial" pitchFamily="34" charset="0"/>
              </a:rPr>
              <a:t>tổ chức giặt (bằng máy giặt) chăn, mùng, mền </a:t>
            </a:r>
            <a:r>
              <a:rPr lang="en-US" sz="2800" b="1" smtClean="0">
                <a:latin typeface="Arial" pitchFamily="34" charset="0"/>
                <a:cs typeface="Arial" pitchFamily="34" charset="0"/>
              </a:rPr>
              <a:t>và quần áo cá </a:t>
            </a:r>
            <a:r>
              <a:rPr lang="en-US" sz="2800" b="1">
                <a:latin typeface="Arial" pitchFamily="34" charset="0"/>
                <a:cs typeface="Arial" pitchFamily="34" charset="0"/>
              </a:rPr>
              <a:t>nhân theo từng phòng </a:t>
            </a:r>
            <a:r>
              <a:rPr lang="en-US" sz="2800" b="1" smtClean="0">
                <a:latin typeface="Arial" pitchFamily="34" charset="0"/>
                <a:cs typeface="Arial" pitchFamily="34" charset="0"/>
              </a:rPr>
              <a:t>(theo lịch đã phân công).</a:t>
            </a:r>
            <a:endParaRPr lang="en-US" sz="2800" b="1">
              <a:latin typeface="Arial" pitchFamily="34" charset="0"/>
              <a:cs typeface="Arial" pitchFamily="34" charset="0"/>
            </a:endParaRPr>
          </a:p>
        </p:txBody>
      </p:sp>
      <p:sp>
        <p:nvSpPr>
          <p:cNvPr id="16" name="Rectangle 15"/>
          <p:cNvSpPr/>
          <p:nvPr/>
        </p:nvSpPr>
        <p:spPr>
          <a:xfrm>
            <a:off x="76200" y="2615625"/>
            <a:ext cx="81534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3.2. Về giữ gìn vệ sinh chung tại KTX:</a:t>
            </a:r>
            <a:endParaRPr lang="en-US" sz="3200" b="1" u="sng">
              <a:solidFill>
                <a:srgbClr val="FFFF00"/>
              </a:solidFill>
              <a:latin typeface="Arial" pitchFamily="34" charset="0"/>
              <a:cs typeface="Arial" pitchFamily="34" charset="0"/>
            </a:endParaRPr>
          </a:p>
        </p:txBody>
      </p:sp>
      <p:sp>
        <p:nvSpPr>
          <p:cNvPr id="11" name="Rectangle 10"/>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5"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74998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621280"/>
            <a:ext cx="8991600" cy="1077218"/>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3.3. Về giữ gìn tài sản cá nhân, tài sản chung và bảo quản trang thiết bị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5065693"/>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giữ gìn và bảo quản trang thiết bị tại KTX;</a:t>
            </a:r>
          </a:p>
        </p:txBody>
      </p:sp>
      <p:sp>
        <p:nvSpPr>
          <p:cNvPr id="7" name="Rectangle 6"/>
          <p:cNvSpPr/>
          <p:nvPr/>
        </p:nvSpPr>
        <p:spPr>
          <a:xfrm>
            <a:off x="76200" y="5980093"/>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Tắt hết đèn, </a:t>
            </a:r>
            <a:r>
              <a:rPr lang="en-US" sz="2800" b="1" smtClean="0">
                <a:latin typeface="Arial" pitchFamily="34" charset="0"/>
                <a:cs typeface="Arial" pitchFamily="34" charset="0"/>
              </a:rPr>
              <a:t>quạt, </a:t>
            </a:r>
            <a:r>
              <a:rPr lang="en-US" sz="2800" b="1">
                <a:latin typeface="Arial" pitchFamily="34" charset="0"/>
                <a:cs typeface="Arial" pitchFamily="34" charset="0"/>
              </a:rPr>
              <a:t>trang thiết </a:t>
            </a:r>
            <a:r>
              <a:rPr lang="en-US" sz="2800" b="1" smtClean="0">
                <a:latin typeface="Arial" pitchFamily="34" charset="0"/>
                <a:cs typeface="Arial" pitchFamily="34" charset="0"/>
              </a:rPr>
              <a:t>bị điện </a:t>
            </a:r>
            <a:r>
              <a:rPr lang="en-US" sz="2800" b="1">
                <a:latin typeface="Arial" pitchFamily="34" charset="0"/>
                <a:cs typeface="Arial" pitchFamily="34" charset="0"/>
              </a:rPr>
              <a:t>cá </a:t>
            </a:r>
            <a:r>
              <a:rPr lang="en-US" sz="2800" b="1" smtClean="0">
                <a:latin typeface="Arial" pitchFamily="34" charset="0"/>
                <a:cs typeface="Arial" pitchFamily="34" charset="0"/>
              </a:rPr>
              <a:t>nhân khi HSSV ra khỏi phòng.</a:t>
            </a:r>
            <a:endParaRPr lang="en-US" sz="2800" b="1">
              <a:latin typeface="Arial" pitchFamily="34" charset="0"/>
              <a:cs typeface="Arial" pitchFamily="34" charset="0"/>
            </a:endParaRPr>
          </a:p>
        </p:txBody>
      </p:sp>
      <p:sp>
        <p:nvSpPr>
          <p:cNvPr id="13" name="Rectangle 12"/>
          <p:cNvSpPr/>
          <p:nvPr/>
        </p:nvSpPr>
        <p:spPr>
          <a:xfrm>
            <a:off x="76200" y="3720405"/>
            <a:ext cx="8991600"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a:t>
            </a:r>
            <a:r>
              <a:rPr lang="en-US" sz="2800" b="1" smtClean="0">
                <a:latin typeface="Arial" pitchFamily="34" charset="0"/>
                <a:cs typeface="Arial" pitchFamily="34" charset="0"/>
              </a:rPr>
              <a:t>tự quản, tự giữ </a:t>
            </a:r>
            <a:r>
              <a:rPr lang="en-US" sz="2800" b="1">
                <a:latin typeface="Arial" pitchFamily="34" charset="0"/>
                <a:cs typeface="Arial" pitchFamily="34" charset="0"/>
              </a:rPr>
              <a:t>gìn </a:t>
            </a:r>
            <a:r>
              <a:rPr lang="en-US" sz="2800" b="1" smtClean="0">
                <a:latin typeface="Arial" pitchFamily="34" charset="0"/>
                <a:cs typeface="Arial" pitchFamily="34" charset="0"/>
              </a:rPr>
              <a:t>tài sản </a:t>
            </a:r>
            <a:r>
              <a:rPr lang="en-US" sz="2800" b="1" smtClean="0">
                <a:solidFill>
                  <a:srgbClr val="FF0000"/>
                </a:solidFill>
                <a:latin typeface="Arial" pitchFamily="34" charset="0"/>
                <a:cs typeface="Arial" pitchFamily="34" charset="0"/>
              </a:rPr>
              <a:t>các nhân </a:t>
            </a:r>
            <a:r>
              <a:rPr lang="en-US" sz="2800" b="1" smtClean="0">
                <a:latin typeface="Arial" pitchFamily="34" charset="0"/>
                <a:cs typeface="Arial" pitchFamily="34" charset="0"/>
              </a:rPr>
              <a:t>và tài sản chung của bạn bè chung phòng;</a:t>
            </a:r>
            <a:endParaRPr lang="en-US" sz="2800" b="1">
              <a:latin typeface="Arial" pitchFamily="34" charset="0"/>
              <a:cs typeface="Arial" pitchFamily="34" charset="0"/>
            </a:endParaRPr>
          </a:p>
        </p:txBody>
      </p:sp>
      <p:sp>
        <p:nvSpPr>
          <p:cNvPr id="14" name="Rectangle 13"/>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5" name="Rectangle 14"/>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6"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990637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621280"/>
            <a:ext cx="8991600" cy="1077218"/>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3.3. Về giữ gìn tài sản cá nhân, tài sản chung và bảo quản trang thiết bị tại KTX</a:t>
            </a:r>
            <a:endParaRPr lang="en-US" sz="3200" b="1" u="sng">
              <a:solidFill>
                <a:srgbClr val="FFFF00"/>
              </a:solidFill>
              <a:latin typeface="Arial" pitchFamily="34" charset="0"/>
              <a:cs typeface="Arial" pitchFamily="34" charset="0"/>
            </a:endParaRPr>
          </a:p>
        </p:txBody>
      </p:sp>
      <p:sp>
        <p:nvSpPr>
          <p:cNvPr id="14" name="Rectangle 13"/>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5" name="Rectangle 14"/>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6"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2" name="Rectangle 1"/>
          <p:cNvSpPr/>
          <p:nvPr/>
        </p:nvSpPr>
        <p:spPr>
          <a:xfrm>
            <a:off x="76200" y="3657600"/>
            <a:ext cx="8991600" cy="3323987"/>
          </a:xfrm>
          <a:prstGeom prst="rect">
            <a:avLst/>
          </a:prstGeom>
        </p:spPr>
        <p:txBody>
          <a:bodyPr wrap="square">
            <a:spAutoFit/>
          </a:bodyPr>
          <a:lstStyle/>
          <a:p>
            <a:pPr indent="463550" algn="just"/>
            <a:r>
              <a:rPr lang="en-US" sz="3000" b="1" u="sng">
                <a:latin typeface="Arial" pitchFamily="34" charset="0"/>
                <a:cs typeface="Arial" pitchFamily="34" charset="0"/>
              </a:rPr>
              <a:t>Lưu ý</a:t>
            </a:r>
            <a:r>
              <a:rPr lang="en-US" sz="3000" b="1">
                <a:latin typeface="Arial" pitchFamily="34" charset="0"/>
                <a:cs typeface="Arial" pitchFamily="34" charset="0"/>
              </a:rPr>
              <a:t>: </a:t>
            </a:r>
            <a:r>
              <a:rPr lang="en-US" sz="3000" b="1" i="1">
                <a:latin typeface="Arial" pitchFamily="34" charset="0"/>
                <a:cs typeface="Arial" pitchFamily="34" charset="0"/>
              </a:rPr>
              <a:t>Nhà trường đã sửa chữa, trang bị tủ bảo quản đồ dùng cá nhân. </a:t>
            </a:r>
            <a:r>
              <a:rPr lang="en-US" sz="3000" b="1" i="1" smtClean="0">
                <a:latin typeface="Arial" pitchFamily="34" charset="0"/>
                <a:cs typeface="Arial" pitchFamily="34" charset="0"/>
              </a:rPr>
              <a:t>Đề </a:t>
            </a:r>
            <a:r>
              <a:rPr lang="en-US" sz="3000" b="1" i="1">
                <a:latin typeface="Arial" pitchFamily="34" charset="0"/>
                <a:cs typeface="Arial" pitchFamily="34" charset="0"/>
              </a:rPr>
              <a:t>nghị cá nhân phải có ý thức tự giác bảo vệ tài sản của bản thân và của người cùng phòng. </a:t>
            </a:r>
            <a:r>
              <a:rPr lang="en-US" sz="3000" b="1" i="1">
                <a:solidFill>
                  <a:srgbClr val="FF0000"/>
                </a:solidFill>
                <a:latin typeface="Arial" pitchFamily="34" charset="0"/>
                <a:cs typeface="Arial" pitchFamily="34" charset="0"/>
              </a:rPr>
              <a:t>Nhà trường không chịu trách nhiệm, giải quyết, xử lý các trường hợp mất mát do thực hiện không quy định.</a:t>
            </a:r>
            <a:endParaRPr lang="en-US" sz="300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511062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615625"/>
            <a:ext cx="84582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3.4. Về sử dụng điện nước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3236893"/>
            <a:ext cx="8991599"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sử dụng điện, nước tiết kiệm, tránh lãng phí;</a:t>
            </a:r>
          </a:p>
        </p:txBody>
      </p:sp>
      <p:sp>
        <p:nvSpPr>
          <p:cNvPr id="7" name="Rectangle 6"/>
          <p:cNvSpPr/>
          <p:nvPr/>
        </p:nvSpPr>
        <p:spPr>
          <a:xfrm>
            <a:off x="76199" y="4151292"/>
            <a:ext cx="8991599"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Tuyệt </a:t>
            </a:r>
            <a:r>
              <a:rPr lang="en-US" sz="2800" b="1" smtClean="0">
                <a:latin typeface="Arial" pitchFamily="34" charset="0"/>
                <a:cs typeface="Arial" pitchFamily="34" charset="0"/>
              </a:rPr>
              <a:t>đối </a:t>
            </a:r>
            <a:r>
              <a:rPr lang="en-US" sz="2800" b="1">
                <a:latin typeface="Arial" pitchFamily="34" charset="0"/>
                <a:cs typeface="Arial" pitchFamily="34" charset="0"/>
              </a:rPr>
              <a:t>không sử dụng bếp điện, nồi cơm điện… để đun nấu trong phòng ở;</a:t>
            </a:r>
          </a:p>
        </p:txBody>
      </p:sp>
      <p:sp>
        <p:nvSpPr>
          <p:cNvPr id="8" name="Rectangle 7"/>
          <p:cNvSpPr/>
          <p:nvPr/>
        </p:nvSpPr>
        <p:spPr>
          <a:xfrm>
            <a:off x="76199" y="5105400"/>
            <a:ext cx="8991599"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Sử </a:t>
            </a:r>
            <a:r>
              <a:rPr lang="en-US" sz="2800" b="1">
                <a:latin typeface="Arial" pitchFamily="34" charset="0"/>
                <a:cs typeface="Arial" pitchFamily="34" charset="0"/>
              </a:rPr>
              <a:t>dụng thiết bị điện an toàn và chấp hành nghiêm chỉnh quy định về công tác phòng chống cháy nổ của nhà </a:t>
            </a:r>
            <a:r>
              <a:rPr lang="en-US" sz="2800" b="1" smtClean="0">
                <a:latin typeface="Arial" pitchFamily="34" charset="0"/>
                <a:cs typeface="Arial" pitchFamily="34" charset="0"/>
              </a:rPr>
              <a:t>trường.</a:t>
            </a:r>
            <a:endParaRPr lang="en-US" sz="2800" b="1">
              <a:latin typeface="Arial" pitchFamily="34" charset="0"/>
              <a:cs typeface="Arial" pitchFamily="34" charset="0"/>
            </a:endParaRPr>
          </a:p>
        </p:txBody>
      </p:sp>
      <p:sp>
        <p:nvSpPr>
          <p:cNvPr id="17" name="Rectangle 16"/>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8" name="Rectangle 17"/>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9"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61246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590800"/>
            <a:ext cx="84582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3.5. Về đóng tiền phí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3352800"/>
            <a:ext cx="8991600" cy="1077218"/>
          </a:xfrm>
          <a:prstGeom prst="rect">
            <a:avLst/>
          </a:prstGeom>
        </p:spPr>
        <p:txBody>
          <a:bodyPr wrap="square">
            <a:spAutoFit/>
          </a:bodyPr>
          <a:lstStyle/>
          <a:p>
            <a:pPr lvl="0" indent="463550" algn="just"/>
            <a:r>
              <a:rPr lang="en-US" sz="3200" b="1" smtClean="0">
                <a:latin typeface="Arial" pitchFamily="34" charset="0"/>
                <a:cs typeface="Arial" pitchFamily="34" charset="0"/>
              </a:rPr>
              <a:t>- </a:t>
            </a:r>
            <a:r>
              <a:rPr lang="en-US" sz="3200" b="1">
                <a:latin typeface="Arial" pitchFamily="34" charset="0"/>
                <a:cs typeface="Arial" pitchFamily="34" charset="0"/>
              </a:rPr>
              <a:t>HSSV phải đóng phí KTX đầy đủ và đúng thời gian quy </a:t>
            </a:r>
            <a:r>
              <a:rPr lang="en-US" sz="3200" b="1" smtClean="0">
                <a:latin typeface="Arial" pitchFamily="34" charset="0"/>
                <a:cs typeface="Arial" pitchFamily="34" charset="0"/>
              </a:rPr>
              <a:t>định.</a:t>
            </a:r>
            <a:endParaRPr lang="en-US" sz="3200" b="1">
              <a:latin typeface="Arial" pitchFamily="34" charset="0"/>
              <a:cs typeface="Arial" pitchFamily="34" charset="0"/>
            </a:endParaRPr>
          </a:p>
        </p:txBody>
      </p:sp>
      <p:sp>
        <p:nvSpPr>
          <p:cNvPr id="8" name="Rectangle 7"/>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9" name="Rectangle 8"/>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0"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55850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590800"/>
            <a:ext cx="88392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3.6. Thực hiện nếp sống văn minh ở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3352800"/>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HSSV phải lễ phép với cán bộ, giáo viên, nhân viên của nhà trường;</a:t>
            </a:r>
            <a:endParaRPr lang="en-US" sz="2800" b="1">
              <a:latin typeface="Arial" pitchFamily="34" charset="0"/>
              <a:cs typeface="Arial" pitchFamily="34" charset="0"/>
            </a:endParaRPr>
          </a:p>
        </p:txBody>
      </p:sp>
      <p:sp>
        <p:nvSpPr>
          <p:cNvPr id="7" name="Rectangle 6"/>
          <p:cNvSpPr/>
          <p:nvPr/>
        </p:nvSpPr>
        <p:spPr>
          <a:xfrm>
            <a:off x="76200" y="4343400"/>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Có </a:t>
            </a:r>
            <a:r>
              <a:rPr lang="en-US" sz="2800" b="1">
                <a:latin typeface="Arial" pitchFamily="34" charset="0"/>
                <a:cs typeface="Arial" pitchFamily="34" charset="0"/>
              </a:rPr>
              <a:t>thái độ giao tiếp, cư xử đúng, chuẩn mực đối với bạn bè</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8" name="Rectangle 7"/>
          <p:cNvSpPr/>
          <p:nvPr/>
        </p:nvSpPr>
        <p:spPr>
          <a:xfrm>
            <a:off x="76200" y="5297507"/>
            <a:ext cx="8991600"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Thực </a:t>
            </a:r>
            <a:r>
              <a:rPr lang="en-US" sz="2800" b="1">
                <a:latin typeface="Arial" pitchFamily="34" charset="0"/>
                <a:cs typeface="Arial" pitchFamily="34" charset="0"/>
              </a:rPr>
              <a:t>hiện trang phục lịch sự, gọn gàng </a:t>
            </a:r>
            <a:r>
              <a:rPr lang="en-US" sz="2800" b="1">
                <a:solidFill>
                  <a:srgbClr val="FFFF00"/>
                </a:solidFill>
                <a:latin typeface="Arial" pitchFamily="34" charset="0"/>
                <a:cs typeface="Arial" pitchFamily="34" charset="0"/>
              </a:rPr>
              <a:t>(Trong </a:t>
            </a:r>
            <a:r>
              <a:rPr lang="en-US" sz="2800" b="1">
                <a:solidFill>
                  <a:srgbClr val="FF0000"/>
                </a:solidFill>
                <a:latin typeface="Arial" pitchFamily="34" charset="0"/>
                <a:cs typeface="Arial" pitchFamily="34" charset="0"/>
              </a:rPr>
              <a:t>giờ làm hành chánh </a:t>
            </a:r>
            <a:r>
              <a:rPr lang="en-US" sz="2800" b="1">
                <a:solidFill>
                  <a:srgbClr val="FFFF00"/>
                </a:solidFill>
                <a:latin typeface="Arial" pitchFamily="34" charset="0"/>
                <a:cs typeface="Arial" pitchFamily="34" charset="0"/>
              </a:rPr>
              <a:t>cấm tuyệt đối HSSV mặc quần ngắn đi lại trong khuôn viên nhà trường</a:t>
            </a:r>
            <a:r>
              <a:rPr lang="en-US" sz="2800" b="1" smtClean="0">
                <a:solidFill>
                  <a:srgbClr val="FFFF00"/>
                </a:solidFill>
                <a:latin typeface="Arial" pitchFamily="34" charset="0"/>
                <a:cs typeface="Arial" pitchFamily="34" charset="0"/>
              </a:rPr>
              <a:t>)</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13" name="Rectangle 12"/>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4" name="Rectangle 13"/>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5"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61404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1447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IV/ Ý KIẾN TÂM TƯ NGUYỆN VỌNG CỦA HSSV</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1173743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1447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 PHÁT BIỂU CỦA LÃNH ĐẠO NHÀ TRƯỜNG</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5134366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1447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VI/ GIẢI ĐÁP Ý KIẾN VÀ THẮC MẮC CHO HSSV </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3984857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21336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VII/ TỔNG KẾT VÀ TRAO GIẢI HỘI THI KTX “SẠCH ĐẸP – AN TOÀN – VĂN MINH “ NĂM HỌC 2017 - 2018 </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2193047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ctrTitle"/>
          </p:nvPr>
        </p:nvSpPr>
        <p:spPr>
          <a:xfrm>
            <a:off x="0" y="0"/>
            <a:ext cx="9144000" cy="8382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VIII/ KẾT THÚC BUỔI HỌP</a:t>
            </a:r>
            <a:endParaRPr lang="en-US" sz="4000">
              <a:solidFill>
                <a:srgbClr val="FF0000"/>
              </a:solidFill>
              <a:effectLst/>
              <a:latin typeface="Arial" pitchFamily="34" charset="0"/>
              <a:cs typeface="Arial" pitchFamily="34" charset="0"/>
            </a:endParaRPr>
          </a:p>
        </p:txBody>
      </p:sp>
      <p:sp>
        <p:nvSpPr>
          <p:cNvPr id="6" name="Rectangle 5"/>
          <p:cNvSpPr/>
          <p:nvPr/>
        </p:nvSpPr>
        <p:spPr>
          <a:xfrm>
            <a:off x="0" y="2691825"/>
            <a:ext cx="9067800" cy="646331"/>
          </a:xfrm>
          <a:prstGeom prst="rect">
            <a:avLst/>
          </a:prstGeom>
        </p:spPr>
        <p:txBody>
          <a:bodyPr wrap="square">
            <a:spAutoFit/>
          </a:bodyPr>
          <a:lstStyle/>
          <a:p>
            <a:pPr algn="ctr"/>
            <a:r>
              <a:rPr lang="en-US" sz="3600" b="1" smtClean="0">
                <a:solidFill>
                  <a:srgbClr val="66FF33"/>
                </a:solidFill>
                <a:latin typeface="Arial" pitchFamily="34" charset="0"/>
                <a:cs typeface="Arial" pitchFamily="34" charset="0"/>
              </a:rPr>
              <a:t>Xin chân thành cám ơn!</a:t>
            </a:r>
            <a:endParaRPr lang="en-US" sz="3600">
              <a:solidFill>
                <a:srgbClr val="66FF33"/>
              </a:solidFill>
              <a:latin typeface="Arial" pitchFamily="34" charset="0"/>
              <a:cs typeface="Arial" pitchFamily="34" charset="0"/>
            </a:endParaRPr>
          </a:p>
        </p:txBody>
      </p:sp>
    </p:spTree>
    <p:extLst>
      <p:ext uri="{BB962C8B-B14F-4D97-AF65-F5344CB8AC3E}">
        <p14:creationId xmlns:p14="http://schemas.microsoft.com/office/powerpoint/2010/main" val="100842057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4">
      <a:dk1>
        <a:sysClr val="windowText" lastClr="000000"/>
      </a:dk1>
      <a:lt1>
        <a:sysClr val="window" lastClr="FFFFFF"/>
      </a:lt1>
      <a:dk2>
        <a:srgbClr val="0055AB"/>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819</TotalTime>
  <Words>1876</Words>
  <Application>Microsoft Office PowerPoint</Application>
  <PresentationFormat>On-screen Show (4:3)</PresentationFormat>
  <Paragraphs>158</Paragraphs>
  <Slides>28</Slides>
  <Notes>17</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Flow</vt:lpstr>
      <vt:lpstr>CHƯƠNG TRÌNH HỌP TOÀN  THỂ HSSV LƯU TRÚ TẠI KTX VỚI LÃNG ĐẠO NHÀ TRƯỜNG  </vt:lpstr>
      <vt:lpstr>NỘI DUNG</vt:lpstr>
      <vt:lpstr>I. TUYÊN BỐ LÝ DO</vt:lpstr>
      <vt:lpstr>I. TUYÊN BỐ LÝ DO</vt:lpstr>
      <vt:lpstr>II/ GIỚI THIỆU ĐẠI BIỂU</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IV/ Ý KIẾN TÂM TƯ NGUYỆN VỌNG CỦA HSSV</vt:lpstr>
      <vt:lpstr>V/ PHÁT BIỂU CỦA LÃNH ĐẠO NHÀ TRƯỜNG</vt:lpstr>
      <vt:lpstr>VI/ GIẢI ĐÁP Ý KIẾN VÀ THẮC MẮC CHO HSSV </vt:lpstr>
      <vt:lpstr>VII/ TỔNG KẾT VÀ TRAO GIẢI HỘI THI KTX “SẠCH ĐẸP – AN TOÀN – VĂN MINH “ NĂM HỌC 2017 - 2018 </vt:lpstr>
      <vt:lpstr>VIII/ KẾT THÚC BUỔI HỌP</vt:lpstr>
    </vt:vector>
  </TitlesOfParts>
  <Company>114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NỘI QUI KÝ TÚC XÁ</dc:title>
  <dc:creator>Thu truong Duc Long</dc:creator>
  <cp:lastModifiedBy>Admin</cp:lastModifiedBy>
  <cp:revision>69</cp:revision>
  <dcterms:created xsi:type="dcterms:W3CDTF">2015-10-03T09:07:27Z</dcterms:created>
  <dcterms:modified xsi:type="dcterms:W3CDTF">2017-12-23T04:37:12Z</dcterms:modified>
</cp:coreProperties>
</file>